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3" r:id="rId7"/>
    <p:sldId id="284" r:id="rId8"/>
    <p:sldId id="285" r:id="rId9"/>
    <p:sldId id="282" r:id="rId10"/>
    <p:sldId id="286" r:id="rId11"/>
    <p:sldId id="287" r:id="rId12"/>
    <p:sldId id="315" r:id="rId13"/>
    <p:sldId id="288" r:id="rId14"/>
    <p:sldId id="316" r:id="rId15"/>
    <p:sldId id="289" r:id="rId16"/>
    <p:sldId id="317" r:id="rId17"/>
    <p:sldId id="318" r:id="rId18"/>
    <p:sldId id="290" r:id="rId19"/>
    <p:sldId id="320" r:id="rId20"/>
    <p:sldId id="291" r:id="rId21"/>
    <p:sldId id="321" r:id="rId22"/>
    <p:sldId id="322" r:id="rId23"/>
    <p:sldId id="292" r:id="rId24"/>
    <p:sldId id="323" r:id="rId25"/>
    <p:sldId id="293" r:id="rId26"/>
    <p:sldId id="324" r:id="rId27"/>
    <p:sldId id="325" r:id="rId28"/>
    <p:sldId id="294" r:id="rId29"/>
    <p:sldId id="326" r:id="rId30"/>
    <p:sldId id="295" r:id="rId31"/>
    <p:sldId id="296" r:id="rId32"/>
    <p:sldId id="297" r:id="rId33"/>
    <p:sldId id="327" r:id="rId34"/>
    <p:sldId id="299" r:id="rId35"/>
    <p:sldId id="300" r:id="rId36"/>
    <p:sldId id="301" r:id="rId37"/>
    <p:sldId id="302" r:id="rId38"/>
    <p:sldId id="303" r:id="rId39"/>
    <p:sldId id="304" r:id="rId40"/>
    <p:sldId id="305" r:id="rId41"/>
    <p:sldId id="306" r:id="rId42"/>
    <p:sldId id="307" r:id="rId43"/>
    <p:sldId id="308" r:id="rId44"/>
    <p:sldId id="309" r:id="rId45"/>
    <p:sldId id="310" r:id="rId46"/>
    <p:sldId id="311" r:id="rId47"/>
    <p:sldId id="312" r:id="rId48"/>
    <p:sldId id="313" r:id="rId49"/>
    <p:sldId id="314" r:id="rId50"/>
  </p:sldIdLst>
  <p:sldSz cx="13258800" cy="7772400"/>
  <p:notesSz cx="6858000" cy="9144000"/>
  <p:defaultTextStyle>
    <a:defPPr>
      <a:defRPr lang="en-US"/>
    </a:defPPr>
    <a:lvl1pPr marL="0" algn="l" defTabSz="985815" rtl="0" eaLnBrk="1" latinLnBrk="0" hangingPunct="1">
      <a:defRPr sz="1941" kern="1200">
        <a:solidFill>
          <a:schemeClr val="tx1"/>
        </a:solidFill>
        <a:latin typeface="+mn-lt"/>
        <a:ea typeface="+mn-ea"/>
        <a:cs typeface="+mn-cs"/>
      </a:defRPr>
    </a:lvl1pPr>
    <a:lvl2pPr marL="492907" algn="l" defTabSz="985815" rtl="0" eaLnBrk="1" latinLnBrk="0" hangingPunct="1">
      <a:defRPr sz="1941" kern="1200">
        <a:solidFill>
          <a:schemeClr val="tx1"/>
        </a:solidFill>
        <a:latin typeface="+mn-lt"/>
        <a:ea typeface="+mn-ea"/>
        <a:cs typeface="+mn-cs"/>
      </a:defRPr>
    </a:lvl2pPr>
    <a:lvl3pPr marL="985815" algn="l" defTabSz="985815" rtl="0" eaLnBrk="1" latinLnBrk="0" hangingPunct="1">
      <a:defRPr sz="1941" kern="1200">
        <a:solidFill>
          <a:schemeClr val="tx1"/>
        </a:solidFill>
        <a:latin typeface="+mn-lt"/>
        <a:ea typeface="+mn-ea"/>
        <a:cs typeface="+mn-cs"/>
      </a:defRPr>
    </a:lvl3pPr>
    <a:lvl4pPr marL="1478722" algn="l" defTabSz="985815" rtl="0" eaLnBrk="1" latinLnBrk="0" hangingPunct="1">
      <a:defRPr sz="1941" kern="1200">
        <a:solidFill>
          <a:schemeClr val="tx1"/>
        </a:solidFill>
        <a:latin typeface="+mn-lt"/>
        <a:ea typeface="+mn-ea"/>
        <a:cs typeface="+mn-cs"/>
      </a:defRPr>
    </a:lvl4pPr>
    <a:lvl5pPr marL="1971629" algn="l" defTabSz="985815" rtl="0" eaLnBrk="1" latinLnBrk="0" hangingPunct="1">
      <a:defRPr sz="1941" kern="1200">
        <a:solidFill>
          <a:schemeClr val="tx1"/>
        </a:solidFill>
        <a:latin typeface="+mn-lt"/>
        <a:ea typeface="+mn-ea"/>
        <a:cs typeface="+mn-cs"/>
      </a:defRPr>
    </a:lvl5pPr>
    <a:lvl6pPr marL="2464537" algn="l" defTabSz="985815" rtl="0" eaLnBrk="1" latinLnBrk="0" hangingPunct="1">
      <a:defRPr sz="1941" kern="1200">
        <a:solidFill>
          <a:schemeClr val="tx1"/>
        </a:solidFill>
        <a:latin typeface="+mn-lt"/>
        <a:ea typeface="+mn-ea"/>
        <a:cs typeface="+mn-cs"/>
      </a:defRPr>
    </a:lvl6pPr>
    <a:lvl7pPr marL="2957444" algn="l" defTabSz="985815" rtl="0" eaLnBrk="1" latinLnBrk="0" hangingPunct="1">
      <a:defRPr sz="1941" kern="1200">
        <a:solidFill>
          <a:schemeClr val="tx1"/>
        </a:solidFill>
        <a:latin typeface="+mn-lt"/>
        <a:ea typeface="+mn-ea"/>
        <a:cs typeface="+mn-cs"/>
      </a:defRPr>
    </a:lvl7pPr>
    <a:lvl8pPr marL="3450351" algn="l" defTabSz="985815" rtl="0" eaLnBrk="1" latinLnBrk="0" hangingPunct="1">
      <a:defRPr sz="1941" kern="1200">
        <a:solidFill>
          <a:schemeClr val="tx1"/>
        </a:solidFill>
        <a:latin typeface="+mn-lt"/>
        <a:ea typeface="+mn-ea"/>
        <a:cs typeface="+mn-cs"/>
      </a:defRPr>
    </a:lvl8pPr>
    <a:lvl9pPr marL="3943259" algn="l" defTabSz="985815" rtl="0" eaLnBrk="1" latinLnBrk="0" hangingPunct="1">
      <a:defRPr sz="194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62" d="100"/>
          <a:sy n="62" d="100"/>
        </p:scale>
        <p:origin x="85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90629" y="2005480"/>
            <a:ext cx="10266037" cy="2072641"/>
          </a:xfrm>
        </p:spPr>
        <p:txBody>
          <a:bodyPr anchor="b">
            <a:normAutofit/>
          </a:bodyPr>
          <a:lstStyle>
            <a:lvl1pPr algn="ctr">
              <a:defRPr sz="6120"/>
            </a:lvl1pPr>
          </a:lstStyle>
          <a:p>
            <a:r>
              <a:rPr lang="en-US"/>
              <a:t>Click to edit Master title style</a:t>
            </a:r>
            <a:endParaRPr lang="en-US" dirty="0"/>
          </a:p>
        </p:txBody>
      </p:sp>
      <p:sp>
        <p:nvSpPr>
          <p:cNvPr id="3" name="Subtitle 2"/>
          <p:cNvSpPr>
            <a:spLocks noGrp="1"/>
          </p:cNvSpPr>
          <p:nvPr>
            <p:ph type="subTitle" idx="1"/>
          </p:nvPr>
        </p:nvSpPr>
        <p:spPr>
          <a:xfrm>
            <a:off x="1490629" y="4276622"/>
            <a:ext cx="10266037" cy="1189849"/>
          </a:xfrm>
        </p:spPr>
        <p:txBody>
          <a:bodyPr anchor="t"/>
          <a:lstStyle>
            <a:lvl1pPr marL="0" indent="0" algn="ctr">
              <a:buNone/>
              <a:defRPr>
                <a:solidFill>
                  <a:schemeClr val="tx1"/>
                </a:solidFill>
              </a:defRPr>
            </a:lvl1pPr>
            <a:lvl2pPr marL="518176" indent="0" algn="ctr">
              <a:buNone/>
              <a:defRPr>
                <a:solidFill>
                  <a:schemeClr val="tx1">
                    <a:tint val="75000"/>
                  </a:schemeClr>
                </a:solidFill>
              </a:defRPr>
            </a:lvl2pPr>
            <a:lvl3pPr marL="1036352" indent="0" algn="ctr">
              <a:buNone/>
              <a:defRPr>
                <a:solidFill>
                  <a:schemeClr val="tx1">
                    <a:tint val="75000"/>
                  </a:schemeClr>
                </a:solidFill>
              </a:defRPr>
            </a:lvl3pPr>
            <a:lvl4pPr marL="1554529" indent="0" algn="ctr">
              <a:buNone/>
              <a:defRPr>
                <a:solidFill>
                  <a:schemeClr val="tx1">
                    <a:tint val="75000"/>
                  </a:schemeClr>
                </a:solidFill>
              </a:defRPr>
            </a:lvl4pPr>
            <a:lvl5pPr marL="2072705" indent="0" algn="ctr">
              <a:buNone/>
              <a:defRPr>
                <a:solidFill>
                  <a:schemeClr val="tx1">
                    <a:tint val="75000"/>
                  </a:schemeClr>
                </a:solidFill>
              </a:defRPr>
            </a:lvl5pPr>
            <a:lvl6pPr marL="2590881" indent="0" algn="ctr">
              <a:buNone/>
              <a:defRPr>
                <a:solidFill>
                  <a:schemeClr val="tx1">
                    <a:tint val="75000"/>
                  </a:schemeClr>
                </a:solidFill>
              </a:defRPr>
            </a:lvl6pPr>
            <a:lvl7pPr marL="3109057" indent="0" algn="ctr">
              <a:buNone/>
              <a:defRPr>
                <a:solidFill>
                  <a:schemeClr val="tx1">
                    <a:tint val="75000"/>
                  </a:schemeClr>
                </a:solidFill>
              </a:defRPr>
            </a:lvl7pPr>
            <a:lvl8pPr marL="3627234" indent="0" algn="ctr">
              <a:buNone/>
              <a:defRPr>
                <a:solidFill>
                  <a:schemeClr val="tx1">
                    <a:tint val="75000"/>
                  </a:schemeClr>
                </a:solidFill>
              </a:defRPr>
            </a:lvl8pPr>
            <a:lvl9pPr marL="414541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04-Aug-23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600" y="620847"/>
            <a:ext cx="11029206" cy="4325714"/>
          </a:xfrm>
          <a:prstGeom prst="rect">
            <a:avLst/>
          </a:prstGeom>
        </p:spPr>
      </p:pic>
      <p:sp>
        <p:nvSpPr>
          <p:cNvPr id="2" name="Title 1"/>
          <p:cNvSpPr>
            <a:spLocks noGrp="1"/>
          </p:cNvSpPr>
          <p:nvPr>
            <p:ph type="title"/>
          </p:nvPr>
        </p:nvSpPr>
        <p:spPr>
          <a:xfrm>
            <a:off x="993764" y="5173957"/>
            <a:ext cx="11261417" cy="615934"/>
          </a:xfrm>
        </p:spPr>
        <p:txBody>
          <a:bodyPr anchor="b">
            <a:normAutofit/>
          </a:bodyPr>
          <a:lstStyle>
            <a:lvl1pPr algn="ctr">
              <a:defRPr sz="3174"/>
            </a:lvl1pPr>
          </a:lstStyle>
          <a:p>
            <a:r>
              <a:rPr lang="en-US"/>
              <a:t>Click to edit Master title style</a:t>
            </a:r>
            <a:endParaRPr lang="en-US" dirty="0"/>
          </a:p>
        </p:txBody>
      </p:sp>
      <p:sp>
        <p:nvSpPr>
          <p:cNvPr id="3" name="Picture Placeholder 2"/>
          <p:cNvSpPr>
            <a:spLocks noGrp="1" noChangeAspect="1"/>
          </p:cNvSpPr>
          <p:nvPr>
            <p:ph type="pic" idx="1"/>
          </p:nvPr>
        </p:nvSpPr>
        <p:spPr>
          <a:xfrm>
            <a:off x="1271667" y="787677"/>
            <a:ext cx="10706814" cy="3995761"/>
          </a:xfrm>
          <a:effectLst>
            <a:outerShdw blurRad="38100" dist="25400" dir="4440000">
              <a:srgbClr val="000000">
                <a:alpha val="36000"/>
              </a:srgbClr>
            </a:outerShdw>
          </a:effectLst>
        </p:spPr>
        <p:txBody>
          <a:bodyPr anchor="t">
            <a:normAutofit/>
          </a:bodyPr>
          <a:lstStyle>
            <a:lvl1pPr marL="0" indent="0" algn="ctr">
              <a:buNone/>
              <a:defRPr sz="2266"/>
            </a:lvl1pPr>
            <a:lvl2pPr marL="518176" indent="0">
              <a:buNone/>
              <a:defRPr sz="2266"/>
            </a:lvl2pPr>
            <a:lvl3pPr marL="1036352" indent="0">
              <a:buNone/>
              <a:defRPr sz="2266"/>
            </a:lvl3pPr>
            <a:lvl4pPr marL="1554529" indent="0">
              <a:buNone/>
              <a:defRPr sz="2266"/>
            </a:lvl4pPr>
            <a:lvl5pPr marL="2072705" indent="0">
              <a:buNone/>
              <a:defRPr sz="2266"/>
            </a:lvl5pPr>
            <a:lvl6pPr marL="2590881" indent="0">
              <a:buNone/>
              <a:defRPr sz="2266"/>
            </a:lvl6pPr>
            <a:lvl7pPr marL="3109057" indent="0">
              <a:buNone/>
              <a:defRPr sz="2266"/>
            </a:lvl7pPr>
            <a:lvl8pPr marL="3627234" indent="0">
              <a:buNone/>
              <a:defRPr sz="2266"/>
            </a:lvl8pPr>
            <a:lvl9pPr marL="4145410" indent="0">
              <a:buNone/>
              <a:defRPr sz="2266"/>
            </a:lvl9pPr>
          </a:lstStyle>
          <a:p>
            <a:r>
              <a:rPr lang="en-US"/>
              <a:t>Click icon to add picture</a:t>
            </a:r>
            <a:endParaRPr lang="en-US" dirty="0"/>
          </a:p>
        </p:txBody>
      </p:sp>
      <p:sp>
        <p:nvSpPr>
          <p:cNvPr id="4" name="Text Placeholder 3"/>
          <p:cNvSpPr>
            <a:spLocks noGrp="1"/>
          </p:cNvSpPr>
          <p:nvPr>
            <p:ph type="body" sz="half" idx="2"/>
          </p:nvPr>
        </p:nvSpPr>
        <p:spPr>
          <a:xfrm>
            <a:off x="993752" y="5947426"/>
            <a:ext cx="11259716" cy="615934"/>
          </a:xfrm>
        </p:spPr>
        <p:txBody>
          <a:bodyPr anchor="t"/>
          <a:lstStyle>
            <a:lvl1pPr marL="0" indent="0" algn="ctr">
              <a:buNone/>
              <a:defRPr sz="1814"/>
            </a:lvl1pPr>
            <a:lvl2pPr marL="518176" indent="0">
              <a:buNone/>
              <a:defRPr sz="1586"/>
            </a:lvl2pPr>
            <a:lvl3pPr marL="1036352" indent="0">
              <a:buNone/>
              <a:defRPr sz="1360"/>
            </a:lvl3pPr>
            <a:lvl4pPr marL="1554529" indent="0">
              <a:buNone/>
              <a:defRPr sz="1134"/>
            </a:lvl4pPr>
            <a:lvl5pPr marL="2072705" indent="0">
              <a:buNone/>
              <a:defRPr sz="1134"/>
            </a:lvl5pPr>
            <a:lvl6pPr marL="2590881" indent="0">
              <a:buNone/>
              <a:defRPr sz="1134"/>
            </a:lvl6pPr>
            <a:lvl7pPr marL="3109057" indent="0">
              <a:buNone/>
              <a:defRPr sz="1134"/>
            </a:lvl7pPr>
            <a:lvl8pPr marL="3627234" indent="0">
              <a:buNone/>
              <a:defRPr sz="1134"/>
            </a:lvl8pPr>
            <a:lvl9pPr marL="4145410" indent="0">
              <a:buNone/>
              <a:defRPr sz="1134"/>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93752" y="689562"/>
            <a:ext cx="11259716" cy="4005590"/>
          </a:xfrm>
        </p:spPr>
        <p:txBody>
          <a:bodyPr anchor="ctr">
            <a:normAutofit/>
          </a:bodyPr>
          <a:lstStyle>
            <a:lvl1pPr>
              <a:defRPr sz="4534"/>
            </a:lvl1pPr>
          </a:lstStyle>
          <a:p>
            <a:r>
              <a:rPr lang="en-US"/>
              <a:t>Click to edit Master title style</a:t>
            </a:r>
            <a:endParaRPr lang="en-US" dirty="0"/>
          </a:p>
        </p:txBody>
      </p:sp>
      <p:sp>
        <p:nvSpPr>
          <p:cNvPr id="4" name="Text Placeholder 3"/>
          <p:cNvSpPr>
            <a:spLocks noGrp="1"/>
          </p:cNvSpPr>
          <p:nvPr>
            <p:ph type="body" sz="half" idx="2"/>
          </p:nvPr>
        </p:nvSpPr>
        <p:spPr>
          <a:xfrm>
            <a:off x="993753" y="4867870"/>
            <a:ext cx="11259717" cy="1702070"/>
          </a:xfrm>
        </p:spPr>
        <p:txBody>
          <a:bodyPr anchor="ctr"/>
          <a:lstStyle>
            <a:lvl1pPr marL="0" indent="0" algn="ctr">
              <a:buNone/>
              <a:defRPr sz="1814"/>
            </a:lvl1pPr>
            <a:lvl2pPr marL="518176" indent="0">
              <a:buNone/>
              <a:defRPr sz="1586"/>
            </a:lvl2pPr>
            <a:lvl3pPr marL="1036352" indent="0">
              <a:buNone/>
              <a:defRPr sz="1360"/>
            </a:lvl3pPr>
            <a:lvl4pPr marL="1554529" indent="0">
              <a:buNone/>
              <a:defRPr sz="1134"/>
            </a:lvl4pPr>
            <a:lvl5pPr marL="2072705" indent="0">
              <a:buNone/>
              <a:defRPr sz="1134"/>
            </a:lvl5pPr>
            <a:lvl6pPr marL="2590881" indent="0">
              <a:buNone/>
              <a:defRPr sz="1134"/>
            </a:lvl6pPr>
            <a:lvl7pPr marL="3109057" indent="0">
              <a:buNone/>
              <a:defRPr sz="1134"/>
            </a:lvl7pPr>
            <a:lvl8pPr marL="3627234" indent="0">
              <a:buNone/>
              <a:defRPr sz="1134"/>
            </a:lvl8pPr>
            <a:lvl9pPr marL="4145410" indent="0">
              <a:buNone/>
              <a:defRPr sz="1134"/>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2755" y="690881"/>
            <a:ext cx="10116743" cy="3391958"/>
          </a:xfrm>
        </p:spPr>
        <p:txBody>
          <a:bodyPr anchor="ctr">
            <a:normAutofit/>
          </a:bodyPr>
          <a:lstStyle>
            <a:lvl1pPr>
              <a:defRPr sz="4080"/>
            </a:lvl1pPr>
          </a:lstStyle>
          <a:p>
            <a:r>
              <a:rPr lang="en-US"/>
              <a:t>Click to edit Master title style</a:t>
            </a:r>
            <a:endParaRPr lang="en-US" dirty="0"/>
          </a:p>
        </p:txBody>
      </p:sp>
      <p:sp>
        <p:nvSpPr>
          <p:cNvPr id="12" name="Text Placeholder 3"/>
          <p:cNvSpPr>
            <a:spLocks noGrp="1"/>
          </p:cNvSpPr>
          <p:nvPr>
            <p:ph type="body" sz="half" idx="13"/>
          </p:nvPr>
        </p:nvSpPr>
        <p:spPr>
          <a:xfrm>
            <a:off x="1871202" y="4091370"/>
            <a:ext cx="9518125" cy="603783"/>
          </a:xfrm>
        </p:spPr>
        <p:txBody>
          <a:bodyPr anchor="t">
            <a:normAutofit/>
          </a:bodyPr>
          <a:lstStyle>
            <a:lvl1pPr marL="0" indent="0" algn="r">
              <a:buNone/>
              <a:defRPr sz="1586"/>
            </a:lvl1pPr>
            <a:lvl2pPr marL="518176" indent="0">
              <a:buNone/>
              <a:defRPr sz="1586"/>
            </a:lvl2pPr>
            <a:lvl3pPr marL="1036352" indent="0">
              <a:buNone/>
              <a:defRPr sz="1360"/>
            </a:lvl3pPr>
            <a:lvl4pPr marL="1554529" indent="0">
              <a:buNone/>
              <a:defRPr sz="1134"/>
            </a:lvl4pPr>
            <a:lvl5pPr marL="2072705" indent="0">
              <a:buNone/>
              <a:defRPr sz="1134"/>
            </a:lvl5pPr>
            <a:lvl6pPr marL="2590881" indent="0">
              <a:buNone/>
              <a:defRPr sz="1134"/>
            </a:lvl6pPr>
            <a:lvl7pPr marL="3109057" indent="0">
              <a:buNone/>
              <a:defRPr sz="1134"/>
            </a:lvl7pPr>
            <a:lvl8pPr marL="3627234" indent="0">
              <a:buNone/>
              <a:defRPr sz="1134"/>
            </a:lvl8pPr>
            <a:lvl9pPr marL="4145410" indent="0">
              <a:buNone/>
              <a:defRPr sz="1134"/>
            </a:lvl9pPr>
          </a:lstStyle>
          <a:p>
            <a:pPr lvl="0"/>
            <a:r>
              <a:rPr lang="en-US"/>
              <a:t>Click to edit Master text styles</a:t>
            </a:r>
          </a:p>
        </p:txBody>
      </p:sp>
      <p:sp>
        <p:nvSpPr>
          <p:cNvPr id="4" name="Text Placeholder 3"/>
          <p:cNvSpPr>
            <a:spLocks noGrp="1"/>
          </p:cNvSpPr>
          <p:nvPr>
            <p:ph type="body" sz="half" idx="2"/>
          </p:nvPr>
        </p:nvSpPr>
        <p:spPr>
          <a:xfrm>
            <a:off x="993753" y="4878267"/>
            <a:ext cx="11259717" cy="1688096"/>
          </a:xfrm>
        </p:spPr>
        <p:txBody>
          <a:bodyPr anchor="ctr">
            <a:normAutofit/>
          </a:bodyPr>
          <a:lstStyle>
            <a:lvl1pPr marL="0" indent="0" algn="ctr">
              <a:buNone/>
              <a:defRPr sz="1814"/>
            </a:lvl1pPr>
            <a:lvl2pPr marL="518176" indent="0">
              <a:buNone/>
              <a:defRPr sz="1586"/>
            </a:lvl2pPr>
            <a:lvl3pPr marL="1036352" indent="0">
              <a:buNone/>
              <a:defRPr sz="1360"/>
            </a:lvl3pPr>
            <a:lvl4pPr marL="1554529" indent="0">
              <a:buNone/>
              <a:defRPr sz="1134"/>
            </a:lvl4pPr>
            <a:lvl5pPr marL="2072705" indent="0">
              <a:buNone/>
              <a:defRPr sz="1134"/>
            </a:lvl5pPr>
            <a:lvl6pPr marL="2590881" indent="0">
              <a:buNone/>
              <a:defRPr sz="1134"/>
            </a:lvl6pPr>
            <a:lvl7pPr marL="3109057" indent="0">
              <a:buNone/>
              <a:defRPr sz="1134"/>
            </a:lvl7pPr>
            <a:lvl8pPr marL="3627234" indent="0">
              <a:buNone/>
              <a:defRPr sz="1134"/>
            </a:lvl8pPr>
            <a:lvl9pPr marL="4145410" indent="0">
              <a:buNone/>
              <a:defRPr sz="1134"/>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1077278" y="1002769"/>
            <a:ext cx="662940" cy="662746"/>
          </a:xfrm>
          <a:prstGeom prst="rect">
            <a:avLst/>
          </a:prstGeom>
        </p:spPr>
        <p:txBody>
          <a:bodyPr vert="horz" lIns="103632" tIns="51816" rIns="103632" bIns="5181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067"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1423879" y="3318693"/>
            <a:ext cx="662940" cy="662746"/>
          </a:xfrm>
          <a:prstGeom prst="rect">
            <a:avLst/>
          </a:prstGeom>
        </p:spPr>
        <p:txBody>
          <a:bodyPr vert="horz" lIns="103632" tIns="51816" rIns="103632" bIns="5181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067"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93753" y="2410536"/>
            <a:ext cx="11259717" cy="2846747"/>
          </a:xfrm>
        </p:spPr>
        <p:txBody>
          <a:bodyPr anchor="b"/>
          <a:lstStyle>
            <a:lvl1pPr>
              <a:defRPr sz="3626"/>
            </a:lvl1pPr>
          </a:lstStyle>
          <a:p>
            <a:r>
              <a:rPr lang="en-US"/>
              <a:t>Click to edit Master title style</a:t>
            </a:r>
            <a:endParaRPr lang="en-US" dirty="0"/>
          </a:p>
        </p:txBody>
      </p:sp>
      <p:sp>
        <p:nvSpPr>
          <p:cNvPr id="4" name="Text Placeholder 3"/>
          <p:cNvSpPr>
            <a:spLocks noGrp="1"/>
          </p:cNvSpPr>
          <p:nvPr>
            <p:ph type="body" sz="half" idx="2"/>
          </p:nvPr>
        </p:nvSpPr>
        <p:spPr>
          <a:xfrm>
            <a:off x="993742" y="5270631"/>
            <a:ext cx="11258016" cy="1292730"/>
          </a:xfrm>
        </p:spPr>
        <p:txBody>
          <a:bodyPr anchor="t"/>
          <a:lstStyle>
            <a:lvl1pPr marL="0" indent="0" algn="ctr">
              <a:buNone/>
              <a:defRPr sz="1814"/>
            </a:lvl1pPr>
            <a:lvl2pPr marL="518176" indent="0">
              <a:buNone/>
              <a:defRPr sz="1586"/>
            </a:lvl2pPr>
            <a:lvl3pPr marL="1036352" indent="0">
              <a:buNone/>
              <a:defRPr sz="1360"/>
            </a:lvl3pPr>
            <a:lvl4pPr marL="1554529" indent="0">
              <a:buNone/>
              <a:defRPr sz="1134"/>
            </a:lvl4pPr>
            <a:lvl5pPr marL="2072705" indent="0">
              <a:buNone/>
              <a:defRPr sz="1134"/>
            </a:lvl5pPr>
            <a:lvl6pPr marL="2590881" indent="0">
              <a:buNone/>
              <a:defRPr sz="1134"/>
            </a:lvl6pPr>
            <a:lvl7pPr marL="3109057" indent="0">
              <a:buNone/>
              <a:defRPr sz="1134"/>
            </a:lvl7pPr>
            <a:lvl8pPr marL="3627234" indent="0">
              <a:buNone/>
              <a:defRPr sz="1134"/>
            </a:lvl8pPr>
            <a:lvl9pPr marL="4145410" indent="0">
              <a:buNone/>
              <a:defRPr sz="1134"/>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93752" y="690880"/>
            <a:ext cx="11259716" cy="109984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93752" y="2137411"/>
            <a:ext cx="3589820" cy="866752"/>
          </a:xfrm>
        </p:spPr>
        <p:txBody>
          <a:bodyPr anchor="b">
            <a:noAutofit/>
          </a:bodyPr>
          <a:lstStyle>
            <a:lvl1pPr marL="0" indent="0" algn="ctr">
              <a:buNone/>
              <a:defRPr sz="2494"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8" name="Text Placeholder 3"/>
          <p:cNvSpPr>
            <a:spLocks noGrp="1"/>
          </p:cNvSpPr>
          <p:nvPr>
            <p:ph type="body" sz="half" idx="15"/>
          </p:nvPr>
        </p:nvSpPr>
        <p:spPr>
          <a:xfrm>
            <a:off x="993752" y="3137194"/>
            <a:ext cx="3589820" cy="3426166"/>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9" name="Text Placeholder 4"/>
          <p:cNvSpPr>
            <a:spLocks noGrp="1"/>
          </p:cNvSpPr>
          <p:nvPr>
            <p:ph type="body" sz="quarter" idx="3"/>
          </p:nvPr>
        </p:nvSpPr>
        <p:spPr>
          <a:xfrm>
            <a:off x="4835798" y="2137409"/>
            <a:ext cx="3589820" cy="866755"/>
          </a:xfrm>
        </p:spPr>
        <p:txBody>
          <a:bodyPr anchor="b">
            <a:noAutofit/>
          </a:bodyPr>
          <a:lstStyle>
            <a:lvl1pPr marL="0" indent="0" algn="ctr">
              <a:buNone/>
              <a:defRPr sz="2494"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10" name="Text Placeholder 3"/>
          <p:cNvSpPr>
            <a:spLocks noGrp="1"/>
          </p:cNvSpPr>
          <p:nvPr>
            <p:ph type="body" sz="half" idx="16"/>
          </p:nvPr>
        </p:nvSpPr>
        <p:spPr>
          <a:xfrm>
            <a:off x="4830061" y="3137194"/>
            <a:ext cx="3589820" cy="3426166"/>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11" name="Text Placeholder 4"/>
          <p:cNvSpPr>
            <a:spLocks noGrp="1"/>
          </p:cNvSpPr>
          <p:nvPr>
            <p:ph type="body" sz="quarter" idx="13"/>
          </p:nvPr>
        </p:nvSpPr>
        <p:spPr>
          <a:xfrm>
            <a:off x="8663647" y="2137411"/>
            <a:ext cx="3589820" cy="866752"/>
          </a:xfrm>
        </p:spPr>
        <p:txBody>
          <a:bodyPr anchor="b">
            <a:noAutofit/>
          </a:bodyPr>
          <a:lstStyle>
            <a:lvl1pPr marL="0" indent="0" algn="ctr">
              <a:buNone/>
              <a:defRPr sz="2494"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12" name="Text Placeholder 3"/>
          <p:cNvSpPr>
            <a:spLocks noGrp="1"/>
          </p:cNvSpPr>
          <p:nvPr>
            <p:ph type="body" sz="half" idx="17"/>
          </p:nvPr>
        </p:nvSpPr>
        <p:spPr>
          <a:xfrm>
            <a:off x="8663647" y="3137192"/>
            <a:ext cx="3589820" cy="3426167"/>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04-Aug-23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533" y="2060644"/>
            <a:ext cx="3632220" cy="209423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9132" y="2060644"/>
            <a:ext cx="3632220" cy="209423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0455" y="2060644"/>
            <a:ext cx="3632220" cy="2094231"/>
          </a:xfrm>
          <a:prstGeom prst="rect">
            <a:avLst/>
          </a:prstGeom>
        </p:spPr>
      </p:pic>
      <p:sp>
        <p:nvSpPr>
          <p:cNvPr id="30" name="Title 1"/>
          <p:cNvSpPr>
            <a:spLocks noGrp="1"/>
          </p:cNvSpPr>
          <p:nvPr>
            <p:ph type="title"/>
          </p:nvPr>
        </p:nvSpPr>
        <p:spPr>
          <a:xfrm>
            <a:off x="993753" y="690880"/>
            <a:ext cx="11259717" cy="1099844"/>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93752" y="4424655"/>
            <a:ext cx="3589820" cy="653096"/>
          </a:xfrm>
        </p:spPr>
        <p:txBody>
          <a:bodyPr anchor="b">
            <a:noAutofit/>
          </a:bodyPr>
          <a:lstStyle>
            <a:lvl1pPr marL="0" indent="0" algn="ctr">
              <a:buNone/>
              <a:defRPr sz="2266"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20" name="Picture Placeholder 2"/>
          <p:cNvSpPr>
            <a:spLocks noGrp="1" noChangeAspect="1"/>
          </p:cNvSpPr>
          <p:nvPr>
            <p:ph type="pic" idx="15"/>
          </p:nvPr>
        </p:nvSpPr>
        <p:spPr>
          <a:xfrm>
            <a:off x="1107186" y="2197440"/>
            <a:ext cx="3362950" cy="1816682"/>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814"/>
            </a:lvl1pPr>
            <a:lvl2pPr marL="518176" indent="0">
              <a:buNone/>
              <a:defRPr sz="1814"/>
            </a:lvl2pPr>
            <a:lvl3pPr marL="1036352" indent="0">
              <a:buNone/>
              <a:defRPr sz="1814"/>
            </a:lvl3pPr>
            <a:lvl4pPr marL="1554529" indent="0">
              <a:buNone/>
              <a:defRPr sz="1814"/>
            </a:lvl4pPr>
            <a:lvl5pPr marL="2072705" indent="0">
              <a:buNone/>
              <a:defRPr sz="1814"/>
            </a:lvl5pPr>
            <a:lvl6pPr marL="2590881" indent="0">
              <a:buNone/>
              <a:defRPr sz="1814"/>
            </a:lvl6pPr>
            <a:lvl7pPr marL="3109057" indent="0">
              <a:buNone/>
              <a:defRPr sz="1814"/>
            </a:lvl7pPr>
            <a:lvl8pPr marL="3627234" indent="0">
              <a:buNone/>
              <a:defRPr sz="1814"/>
            </a:lvl8pPr>
            <a:lvl9pPr marL="4145410" indent="0">
              <a:buNone/>
              <a:defRPr sz="1814"/>
            </a:lvl9pPr>
          </a:lstStyle>
          <a:p>
            <a:r>
              <a:rPr lang="en-US"/>
              <a:t>Click icon to add picture</a:t>
            </a:r>
            <a:endParaRPr lang="en-US" dirty="0"/>
          </a:p>
        </p:txBody>
      </p:sp>
      <p:sp>
        <p:nvSpPr>
          <p:cNvPr id="21" name="Text Placeholder 3"/>
          <p:cNvSpPr>
            <a:spLocks noGrp="1"/>
          </p:cNvSpPr>
          <p:nvPr>
            <p:ph type="body" sz="half" idx="18"/>
          </p:nvPr>
        </p:nvSpPr>
        <p:spPr>
          <a:xfrm>
            <a:off x="993752" y="5182102"/>
            <a:ext cx="3589820" cy="1381260"/>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22" name="Text Placeholder 4"/>
          <p:cNvSpPr>
            <a:spLocks noGrp="1"/>
          </p:cNvSpPr>
          <p:nvPr>
            <p:ph type="body" sz="quarter" idx="3"/>
          </p:nvPr>
        </p:nvSpPr>
        <p:spPr>
          <a:xfrm>
            <a:off x="4831532" y="4424655"/>
            <a:ext cx="3589820" cy="653096"/>
          </a:xfrm>
        </p:spPr>
        <p:txBody>
          <a:bodyPr anchor="b">
            <a:noAutofit/>
          </a:bodyPr>
          <a:lstStyle>
            <a:lvl1pPr marL="0" indent="0" algn="ctr">
              <a:buNone/>
              <a:defRPr sz="2266"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23" name="Picture Placeholder 2"/>
          <p:cNvSpPr>
            <a:spLocks noGrp="1" noChangeAspect="1"/>
          </p:cNvSpPr>
          <p:nvPr>
            <p:ph type="pic" idx="21"/>
          </p:nvPr>
        </p:nvSpPr>
        <p:spPr>
          <a:xfrm>
            <a:off x="4943496" y="2197640"/>
            <a:ext cx="3362950" cy="1822586"/>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814"/>
            </a:lvl1pPr>
            <a:lvl2pPr marL="518176" indent="0">
              <a:buNone/>
              <a:defRPr sz="1814"/>
            </a:lvl2pPr>
            <a:lvl3pPr marL="1036352" indent="0">
              <a:buNone/>
              <a:defRPr sz="1814"/>
            </a:lvl3pPr>
            <a:lvl4pPr marL="1554529" indent="0">
              <a:buNone/>
              <a:defRPr sz="1814"/>
            </a:lvl4pPr>
            <a:lvl5pPr marL="2072705" indent="0">
              <a:buNone/>
              <a:defRPr sz="1814"/>
            </a:lvl5pPr>
            <a:lvl6pPr marL="2590881" indent="0">
              <a:buNone/>
              <a:defRPr sz="1814"/>
            </a:lvl6pPr>
            <a:lvl7pPr marL="3109057" indent="0">
              <a:buNone/>
              <a:defRPr sz="1814"/>
            </a:lvl7pPr>
            <a:lvl8pPr marL="3627234" indent="0">
              <a:buNone/>
              <a:defRPr sz="1814"/>
            </a:lvl8pPr>
            <a:lvl9pPr marL="4145410" indent="0">
              <a:buNone/>
              <a:defRPr sz="1814"/>
            </a:lvl9pPr>
          </a:lstStyle>
          <a:p>
            <a:r>
              <a:rPr lang="en-US"/>
              <a:t>Click icon to add picture</a:t>
            </a:r>
            <a:endParaRPr lang="en-US" dirty="0"/>
          </a:p>
        </p:txBody>
      </p:sp>
      <p:sp>
        <p:nvSpPr>
          <p:cNvPr id="24" name="Text Placeholder 3"/>
          <p:cNvSpPr>
            <a:spLocks noGrp="1"/>
          </p:cNvSpPr>
          <p:nvPr>
            <p:ph type="body" sz="half" idx="19"/>
          </p:nvPr>
        </p:nvSpPr>
        <p:spPr>
          <a:xfrm>
            <a:off x="4830061" y="5182101"/>
            <a:ext cx="3589820" cy="1381260"/>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25" name="Text Placeholder 4"/>
          <p:cNvSpPr>
            <a:spLocks noGrp="1"/>
          </p:cNvSpPr>
          <p:nvPr>
            <p:ph type="body" sz="quarter" idx="13"/>
          </p:nvPr>
        </p:nvSpPr>
        <p:spPr>
          <a:xfrm>
            <a:off x="8663783" y="4424655"/>
            <a:ext cx="3589820" cy="653096"/>
          </a:xfrm>
        </p:spPr>
        <p:txBody>
          <a:bodyPr anchor="b">
            <a:noAutofit/>
          </a:bodyPr>
          <a:lstStyle>
            <a:lvl1pPr marL="0" indent="0" algn="ctr">
              <a:buNone/>
              <a:defRPr sz="2266" b="0">
                <a:solidFill>
                  <a:schemeClr val="tx1"/>
                </a:solidFill>
              </a:defRPr>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26" name="Picture Placeholder 2"/>
          <p:cNvSpPr>
            <a:spLocks noGrp="1" noChangeAspect="1"/>
          </p:cNvSpPr>
          <p:nvPr>
            <p:ph type="pic" idx="22"/>
          </p:nvPr>
        </p:nvSpPr>
        <p:spPr>
          <a:xfrm>
            <a:off x="8782322" y="2192357"/>
            <a:ext cx="3362950" cy="1821600"/>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814"/>
            </a:lvl1pPr>
            <a:lvl2pPr marL="518176" indent="0">
              <a:buNone/>
              <a:defRPr sz="1814"/>
            </a:lvl2pPr>
            <a:lvl3pPr marL="1036352" indent="0">
              <a:buNone/>
              <a:defRPr sz="1814"/>
            </a:lvl3pPr>
            <a:lvl4pPr marL="1554529" indent="0">
              <a:buNone/>
              <a:defRPr sz="1814"/>
            </a:lvl4pPr>
            <a:lvl5pPr marL="2072705" indent="0">
              <a:buNone/>
              <a:defRPr sz="1814"/>
            </a:lvl5pPr>
            <a:lvl6pPr marL="2590881" indent="0">
              <a:buNone/>
              <a:defRPr sz="1814"/>
            </a:lvl6pPr>
            <a:lvl7pPr marL="3109057" indent="0">
              <a:buNone/>
              <a:defRPr sz="1814"/>
            </a:lvl7pPr>
            <a:lvl8pPr marL="3627234" indent="0">
              <a:buNone/>
              <a:defRPr sz="1814"/>
            </a:lvl8pPr>
            <a:lvl9pPr marL="4145410" indent="0">
              <a:buNone/>
              <a:defRPr sz="1814"/>
            </a:lvl9pPr>
          </a:lstStyle>
          <a:p>
            <a:r>
              <a:rPr lang="en-US"/>
              <a:t>Click icon to add picture</a:t>
            </a:r>
            <a:endParaRPr lang="en-US" dirty="0"/>
          </a:p>
        </p:txBody>
      </p:sp>
      <p:sp>
        <p:nvSpPr>
          <p:cNvPr id="27" name="Text Placeholder 3"/>
          <p:cNvSpPr>
            <a:spLocks noGrp="1"/>
          </p:cNvSpPr>
          <p:nvPr>
            <p:ph type="body" sz="half" idx="20"/>
          </p:nvPr>
        </p:nvSpPr>
        <p:spPr>
          <a:xfrm>
            <a:off x="8663647" y="5182101"/>
            <a:ext cx="3589820" cy="1381260"/>
          </a:xfrm>
        </p:spPr>
        <p:txBody>
          <a:bodyPr anchor="t">
            <a:normAutofit/>
          </a:bodyPr>
          <a:lstStyle>
            <a:lvl1pPr marL="0" indent="0" algn="ctr">
              <a:buNone/>
              <a:defRPr sz="1586"/>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04-Aug-23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04-Aug-23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08749" y="1995876"/>
            <a:ext cx="10429723" cy="2072655"/>
          </a:xfrm>
        </p:spPr>
        <p:txBody>
          <a:bodyPr anchor="b"/>
          <a:lstStyle>
            <a:lvl1pPr algn="ctr">
              <a:defRPr sz="4534" b="0" cap="none"/>
            </a:lvl1pPr>
          </a:lstStyle>
          <a:p>
            <a:r>
              <a:rPr lang="en-US"/>
              <a:t>Click to edit Master title style</a:t>
            </a:r>
            <a:endParaRPr lang="en-US" dirty="0"/>
          </a:p>
        </p:txBody>
      </p:sp>
      <p:sp>
        <p:nvSpPr>
          <p:cNvPr id="3" name="Text Placeholder 2"/>
          <p:cNvSpPr>
            <a:spLocks noGrp="1"/>
          </p:cNvSpPr>
          <p:nvPr>
            <p:ph type="body" idx="1"/>
          </p:nvPr>
        </p:nvSpPr>
        <p:spPr>
          <a:xfrm>
            <a:off x="1408749" y="4265231"/>
            <a:ext cx="10429723" cy="1511294"/>
          </a:xfrm>
        </p:spPr>
        <p:txBody>
          <a:bodyPr anchor="t"/>
          <a:lstStyle>
            <a:lvl1pPr marL="0" indent="0" algn="ctr">
              <a:buNone/>
              <a:defRPr sz="2266">
                <a:solidFill>
                  <a:schemeClr val="tx1"/>
                </a:solidFill>
              </a:defRPr>
            </a:lvl1pPr>
            <a:lvl2pPr marL="518176" indent="0">
              <a:buNone/>
              <a:defRPr sz="2040">
                <a:solidFill>
                  <a:schemeClr val="tx1">
                    <a:tint val="75000"/>
                  </a:schemeClr>
                </a:solidFill>
              </a:defRPr>
            </a:lvl2pPr>
            <a:lvl3pPr marL="1036352" indent="0">
              <a:buNone/>
              <a:defRPr sz="1814">
                <a:solidFill>
                  <a:schemeClr val="tx1">
                    <a:tint val="75000"/>
                  </a:schemeClr>
                </a:solidFill>
              </a:defRPr>
            </a:lvl3pPr>
            <a:lvl4pPr marL="1554529" indent="0">
              <a:buNone/>
              <a:defRPr sz="1586">
                <a:solidFill>
                  <a:schemeClr val="tx1">
                    <a:tint val="75000"/>
                  </a:schemeClr>
                </a:solidFill>
              </a:defRPr>
            </a:lvl4pPr>
            <a:lvl5pPr marL="2072705" indent="0">
              <a:buNone/>
              <a:defRPr sz="1586">
                <a:solidFill>
                  <a:schemeClr val="tx1">
                    <a:tint val="75000"/>
                  </a:schemeClr>
                </a:solidFill>
              </a:defRPr>
            </a:lvl5pPr>
            <a:lvl6pPr marL="2590881" indent="0">
              <a:buNone/>
              <a:defRPr sz="1586">
                <a:solidFill>
                  <a:schemeClr val="tx1">
                    <a:tint val="75000"/>
                  </a:schemeClr>
                </a:solidFill>
              </a:defRPr>
            </a:lvl6pPr>
            <a:lvl7pPr marL="3109057" indent="0">
              <a:buNone/>
              <a:defRPr sz="1586">
                <a:solidFill>
                  <a:schemeClr val="tx1">
                    <a:tint val="75000"/>
                  </a:schemeClr>
                </a:solidFill>
              </a:defRPr>
            </a:lvl7pPr>
            <a:lvl8pPr marL="3627234" indent="0">
              <a:buNone/>
              <a:defRPr sz="1586">
                <a:solidFill>
                  <a:schemeClr val="tx1">
                    <a:tint val="75000"/>
                  </a:schemeClr>
                </a:solidFill>
              </a:defRPr>
            </a:lvl8pPr>
            <a:lvl9pPr marL="4145410" indent="0">
              <a:buNone/>
              <a:defRPr sz="158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04-Aug-23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93752" y="690880"/>
            <a:ext cx="11259716" cy="143012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93752" y="2353311"/>
            <a:ext cx="5281815" cy="410569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971655" y="2353312"/>
            <a:ext cx="5281815" cy="410569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752" y="1965774"/>
            <a:ext cx="5469255" cy="4646621"/>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4213" y="1965774"/>
            <a:ext cx="5469255" cy="4646621"/>
          </a:xfrm>
          <a:prstGeom prst="rect">
            <a:avLst/>
          </a:prstGeom>
        </p:spPr>
      </p:pic>
      <p:sp>
        <p:nvSpPr>
          <p:cNvPr id="2" name="Title 1"/>
          <p:cNvSpPr>
            <a:spLocks noGrp="1"/>
          </p:cNvSpPr>
          <p:nvPr>
            <p:ph type="title"/>
          </p:nvPr>
        </p:nvSpPr>
        <p:spPr>
          <a:xfrm>
            <a:off x="993752" y="690880"/>
            <a:ext cx="11259716" cy="1099844"/>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37539" y="2102507"/>
            <a:ext cx="5181681" cy="784826"/>
          </a:xfrm>
        </p:spPr>
        <p:txBody>
          <a:bodyPr anchor="b">
            <a:noAutofit/>
          </a:bodyPr>
          <a:lstStyle>
            <a:lvl1pPr marL="0" indent="0" algn="ctr">
              <a:buNone/>
              <a:defRPr sz="2720" b="0"/>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4" name="Content Placeholder 3"/>
          <p:cNvSpPr>
            <a:spLocks noGrp="1"/>
          </p:cNvSpPr>
          <p:nvPr>
            <p:ph sz="half" idx="2"/>
          </p:nvPr>
        </p:nvSpPr>
        <p:spPr>
          <a:xfrm>
            <a:off x="1137539" y="3062385"/>
            <a:ext cx="5181681" cy="3449337"/>
          </a:xfrm>
        </p:spPr>
        <p:txBody>
          <a:bodyPr anchor="t">
            <a:normAutofit/>
          </a:bodyPr>
          <a:lstStyle>
            <a:lvl1pPr>
              <a:defRPr sz="2040"/>
            </a:lvl1pPr>
            <a:lvl2pPr>
              <a:defRPr sz="1814"/>
            </a:lvl2pPr>
            <a:lvl3pPr>
              <a:defRPr sz="1586"/>
            </a:lvl3pPr>
            <a:lvl4pPr>
              <a:defRPr sz="1360"/>
            </a:lvl4pPr>
            <a:lvl5pPr>
              <a:defRPr sz="136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919943" y="2102508"/>
            <a:ext cx="5197795" cy="784827"/>
          </a:xfrm>
        </p:spPr>
        <p:txBody>
          <a:bodyPr anchor="b">
            <a:noAutofit/>
          </a:bodyPr>
          <a:lstStyle>
            <a:lvl1pPr marL="0" indent="0" algn="ctr">
              <a:buNone/>
              <a:defRPr sz="2720" b="0"/>
            </a:lvl1pPr>
            <a:lvl2pPr marL="518176" indent="0">
              <a:buNone/>
              <a:defRPr sz="2266" b="1"/>
            </a:lvl2pPr>
            <a:lvl3pPr marL="1036352" indent="0">
              <a:buNone/>
              <a:defRPr sz="2040" b="1"/>
            </a:lvl3pPr>
            <a:lvl4pPr marL="1554529" indent="0">
              <a:buNone/>
              <a:defRPr sz="1814" b="1"/>
            </a:lvl4pPr>
            <a:lvl5pPr marL="2072705" indent="0">
              <a:buNone/>
              <a:defRPr sz="1814" b="1"/>
            </a:lvl5pPr>
            <a:lvl6pPr marL="2590881" indent="0">
              <a:buNone/>
              <a:defRPr sz="1814" b="1"/>
            </a:lvl6pPr>
            <a:lvl7pPr marL="3109057" indent="0">
              <a:buNone/>
              <a:defRPr sz="1814" b="1"/>
            </a:lvl7pPr>
            <a:lvl8pPr marL="3627234" indent="0">
              <a:buNone/>
              <a:defRPr sz="1814" b="1"/>
            </a:lvl8pPr>
            <a:lvl9pPr marL="4145410" indent="0">
              <a:buNone/>
              <a:defRPr sz="1814" b="1"/>
            </a:lvl9pPr>
          </a:lstStyle>
          <a:p>
            <a:pPr lvl="0"/>
            <a:r>
              <a:rPr lang="en-US"/>
              <a:t>Click to edit Master text styles</a:t>
            </a:r>
          </a:p>
        </p:txBody>
      </p:sp>
      <p:sp>
        <p:nvSpPr>
          <p:cNvPr id="6" name="Content Placeholder 5"/>
          <p:cNvSpPr>
            <a:spLocks noGrp="1"/>
          </p:cNvSpPr>
          <p:nvPr>
            <p:ph sz="quarter" idx="4"/>
          </p:nvPr>
        </p:nvSpPr>
        <p:spPr>
          <a:xfrm>
            <a:off x="6919946" y="3062385"/>
            <a:ext cx="5197794" cy="3449337"/>
          </a:xfrm>
        </p:spPr>
        <p:txBody>
          <a:bodyPr anchor="t">
            <a:normAutofit/>
          </a:bodyPr>
          <a:lstStyle>
            <a:lvl1pPr>
              <a:defRPr sz="2040"/>
            </a:lvl1pPr>
            <a:lvl2pPr>
              <a:defRPr sz="1814"/>
            </a:lvl2pPr>
            <a:lvl3pPr>
              <a:defRPr sz="1586"/>
            </a:lvl3pPr>
            <a:lvl4pPr>
              <a:defRPr sz="1360"/>
            </a:lvl4pPr>
            <a:lvl5pPr>
              <a:defRPr sz="136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04-Aug-23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04-Aug-23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04-Aug-23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93754" y="690881"/>
            <a:ext cx="4031242" cy="2064840"/>
          </a:xfrm>
        </p:spPr>
        <p:txBody>
          <a:bodyPr anchor="b">
            <a:normAutofit/>
          </a:bodyPr>
          <a:lstStyle>
            <a:lvl1pPr algn="ctr">
              <a:defRPr sz="3174" b="0"/>
            </a:lvl1pPr>
          </a:lstStyle>
          <a:p>
            <a:r>
              <a:rPr lang="en-US"/>
              <a:t>Click to edit Master title style</a:t>
            </a:r>
            <a:endParaRPr lang="en-US" dirty="0"/>
          </a:p>
        </p:txBody>
      </p:sp>
      <p:sp>
        <p:nvSpPr>
          <p:cNvPr id="3" name="Content Placeholder 2"/>
          <p:cNvSpPr>
            <a:spLocks noGrp="1"/>
          </p:cNvSpPr>
          <p:nvPr>
            <p:ph idx="1"/>
          </p:nvPr>
        </p:nvSpPr>
        <p:spPr>
          <a:xfrm>
            <a:off x="5280501" y="690880"/>
            <a:ext cx="6972967" cy="575733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93754" y="3029799"/>
            <a:ext cx="4031242" cy="3418416"/>
          </a:xfrm>
        </p:spPr>
        <p:txBody>
          <a:bodyPr anchor="t">
            <a:normAutofit/>
          </a:bodyPr>
          <a:lstStyle>
            <a:lvl1pPr marL="0" indent="0" algn="ctr">
              <a:buNone/>
              <a:defRPr sz="1814"/>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04-Aug-23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1860" y="690880"/>
            <a:ext cx="3897781" cy="5898810"/>
          </a:xfrm>
          <a:prstGeom prst="rect">
            <a:avLst/>
          </a:prstGeom>
        </p:spPr>
      </p:pic>
      <p:sp>
        <p:nvSpPr>
          <p:cNvPr id="2" name="Title 1"/>
          <p:cNvSpPr>
            <a:spLocks noGrp="1"/>
          </p:cNvSpPr>
          <p:nvPr>
            <p:ph type="title"/>
          </p:nvPr>
        </p:nvSpPr>
        <p:spPr>
          <a:xfrm>
            <a:off x="993753" y="865529"/>
            <a:ext cx="6207340" cy="1898967"/>
          </a:xfrm>
        </p:spPr>
        <p:txBody>
          <a:bodyPr anchor="b">
            <a:noAutofit/>
          </a:bodyPr>
          <a:lstStyle>
            <a:lvl1pPr algn="ctr">
              <a:defRPr sz="362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093776" y="865530"/>
            <a:ext cx="3562379" cy="5567864"/>
          </a:xfrm>
          <a:effectLst>
            <a:outerShdw blurRad="38100" dist="25400" dir="4440000">
              <a:srgbClr val="000000">
                <a:alpha val="36000"/>
              </a:srgbClr>
            </a:outerShdw>
          </a:effectLst>
        </p:spPr>
        <p:txBody>
          <a:bodyPr anchor="t">
            <a:normAutofit/>
          </a:bodyPr>
          <a:lstStyle>
            <a:lvl1pPr marL="0" indent="0" algn="ctr">
              <a:buNone/>
              <a:defRPr sz="1814"/>
            </a:lvl1pPr>
            <a:lvl2pPr marL="518176" indent="0">
              <a:buNone/>
              <a:defRPr sz="1814"/>
            </a:lvl2pPr>
            <a:lvl3pPr marL="1036352" indent="0">
              <a:buNone/>
              <a:defRPr sz="1814"/>
            </a:lvl3pPr>
            <a:lvl4pPr marL="1554529" indent="0">
              <a:buNone/>
              <a:defRPr sz="1814"/>
            </a:lvl4pPr>
            <a:lvl5pPr marL="2072705" indent="0">
              <a:buNone/>
              <a:defRPr sz="1814"/>
            </a:lvl5pPr>
            <a:lvl6pPr marL="2590881" indent="0">
              <a:buNone/>
              <a:defRPr sz="1814"/>
            </a:lvl6pPr>
            <a:lvl7pPr marL="3109057" indent="0">
              <a:buNone/>
              <a:defRPr sz="1814"/>
            </a:lvl7pPr>
            <a:lvl8pPr marL="3627234" indent="0">
              <a:buNone/>
              <a:defRPr sz="1814"/>
            </a:lvl8pPr>
            <a:lvl9pPr marL="4145410" indent="0">
              <a:buNone/>
              <a:defRPr sz="1814"/>
            </a:lvl9pPr>
          </a:lstStyle>
          <a:p>
            <a:r>
              <a:rPr lang="en-US"/>
              <a:t>Click icon to add picture</a:t>
            </a:r>
            <a:endParaRPr lang="en-US" dirty="0"/>
          </a:p>
        </p:txBody>
      </p:sp>
      <p:sp>
        <p:nvSpPr>
          <p:cNvPr id="4" name="Text Placeholder 3"/>
          <p:cNvSpPr>
            <a:spLocks noGrp="1"/>
          </p:cNvSpPr>
          <p:nvPr>
            <p:ph type="body" sz="half" idx="2"/>
          </p:nvPr>
        </p:nvSpPr>
        <p:spPr>
          <a:xfrm>
            <a:off x="1602647" y="3036993"/>
            <a:ext cx="4989552" cy="3553787"/>
          </a:xfrm>
        </p:spPr>
        <p:txBody>
          <a:bodyPr anchor="t">
            <a:normAutofit/>
          </a:bodyPr>
          <a:lstStyle>
            <a:lvl1pPr marL="0" indent="0" algn="ctr">
              <a:buNone/>
              <a:defRPr sz="1814"/>
            </a:lvl1pPr>
            <a:lvl2pPr marL="518176" indent="0">
              <a:buNone/>
              <a:defRPr sz="1360"/>
            </a:lvl2pPr>
            <a:lvl3pPr marL="1036352" indent="0">
              <a:buNone/>
              <a:defRPr sz="1134"/>
            </a:lvl3pPr>
            <a:lvl4pPr marL="1554529" indent="0">
              <a:buNone/>
              <a:defRPr sz="1020"/>
            </a:lvl4pPr>
            <a:lvl5pPr marL="2072705" indent="0">
              <a:buNone/>
              <a:defRPr sz="1020"/>
            </a:lvl5pPr>
            <a:lvl6pPr marL="2590881" indent="0">
              <a:buNone/>
              <a:defRPr sz="1020"/>
            </a:lvl6pPr>
            <a:lvl7pPr marL="3109057" indent="0">
              <a:buNone/>
              <a:defRPr sz="1020"/>
            </a:lvl7pPr>
            <a:lvl8pPr marL="3627234" indent="0">
              <a:buNone/>
              <a:defRPr sz="1020"/>
            </a:lvl8pPr>
            <a:lvl9pPr marL="4145410" indent="0">
              <a:buNone/>
              <a:defRPr sz="102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04-Aug-23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3752" y="690880"/>
            <a:ext cx="11259716" cy="142494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93752" y="2353312"/>
            <a:ext cx="11259716" cy="42100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50625" y="6800849"/>
            <a:ext cx="2983230" cy="413809"/>
          </a:xfrm>
          <a:prstGeom prst="rect">
            <a:avLst/>
          </a:prstGeom>
        </p:spPr>
        <p:txBody>
          <a:bodyPr vert="horz" lIns="91440" tIns="45720" rIns="91440" bIns="45720" rtlCol="0" anchor="ctr"/>
          <a:lstStyle>
            <a:lvl1pPr algn="r">
              <a:defRPr sz="1246">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04-Aug-23</a:t>
            </a:fld>
            <a:endParaRPr lang="en-US" dirty="0"/>
          </a:p>
        </p:txBody>
      </p:sp>
      <p:sp>
        <p:nvSpPr>
          <p:cNvPr id="5" name="Footer Placeholder 4"/>
          <p:cNvSpPr>
            <a:spLocks noGrp="1"/>
          </p:cNvSpPr>
          <p:nvPr>
            <p:ph type="ftr" sz="quarter" idx="3"/>
          </p:nvPr>
        </p:nvSpPr>
        <p:spPr>
          <a:xfrm>
            <a:off x="993754" y="6800849"/>
            <a:ext cx="7256741" cy="413809"/>
          </a:xfrm>
          <a:prstGeom prst="rect">
            <a:avLst/>
          </a:prstGeom>
        </p:spPr>
        <p:txBody>
          <a:bodyPr vert="horz" lIns="91440" tIns="45720" rIns="91440" bIns="45720" rtlCol="0" anchor="ctr"/>
          <a:lstStyle>
            <a:lvl1pPr algn="l">
              <a:defRPr sz="1246">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1433989" y="6800849"/>
            <a:ext cx="819480" cy="413809"/>
          </a:xfrm>
          <a:prstGeom prst="rect">
            <a:avLst/>
          </a:prstGeom>
        </p:spPr>
        <p:txBody>
          <a:bodyPr vert="horz" lIns="91440" tIns="45720" rIns="91440" bIns="45720" rtlCol="0" anchor="ctr"/>
          <a:lstStyle>
            <a:lvl1pPr algn="r">
              <a:defRPr sz="1246">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ransition spd="slow">
    <p:push dir="u"/>
  </p:transition>
  <p:hf sldNum="0" hdr="0" ftr="0" dt="0"/>
  <p:txStyles>
    <p:titleStyle>
      <a:lvl1pPr algn="ctr" defTabSz="518176" rtl="0" eaLnBrk="1" latinLnBrk="0" hangingPunct="1">
        <a:lnSpc>
          <a:spcPct val="90000"/>
        </a:lnSpc>
        <a:spcBef>
          <a:spcPct val="0"/>
        </a:spcBef>
        <a:buNone/>
        <a:defRPr sz="5214"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88632" indent="-346811" algn="l" defTabSz="518176" rtl="0" eaLnBrk="1" latinLnBrk="0" hangingPunct="1">
        <a:lnSpc>
          <a:spcPct val="110000"/>
        </a:lnSpc>
        <a:spcBef>
          <a:spcPct val="20000"/>
        </a:spcBef>
        <a:spcAft>
          <a:spcPts val="680"/>
        </a:spcAft>
        <a:buClr>
          <a:schemeClr val="tx2"/>
        </a:buClr>
        <a:buSzPct val="70000"/>
        <a:buFont typeface="Wingdings 2" charset="2"/>
        <a:buChar char=""/>
        <a:defRPr sz="2606"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816026" indent="-306010" algn="l" defTabSz="518176" rtl="0" eaLnBrk="1" latinLnBrk="0" hangingPunct="1">
        <a:spcBef>
          <a:spcPct val="20000"/>
        </a:spcBef>
        <a:spcAft>
          <a:spcPts val="680"/>
        </a:spcAft>
        <a:buClr>
          <a:schemeClr val="tx2"/>
        </a:buClr>
        <a:buSzPct val="70000"/>
        <a:buFont typeface="Wingdings 2" charset="2"/>
        <a:buChar char=""/>
        <a:defRPr sz="238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162836" indent="-244807" algn="l" defTabSz="518176" rtl="0" eaLnBrk="1" latinLnBrk="0" hangingPunct="1">
        <a:spcBef>
          <a:spcPct val="20000"/>
        </a:spcBef>
        <a:spcAft>
          <a:spcPts val="680"/>
        </a:spcAft>
        <a:buClr>
          <a:schemeClr val="tx2"/>
        </a:buClr>
        <a:buSzPct val="70000"/>
        <a:buFont typeface="Wingdings 2" charset="2"/>
        <a:buChar char=""/>
        <a:defRPr sz="204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570849" indent="-244807" algn="l" defTabSz="518176" rtl="0" eaLnBrk="1" latinLnBrk="0" hangingPunct="1">
        <a:spcBef>
          <a:spcPct val="20000"/>
        </a:spcBef>
        <a:spcAft>
          <a:spcPts val="680"/>
        </a:spcAft>
        <a:buClr>
          <a:schemeClr val="tx2"/>
        </a:buClr>
        <a:buSzPct val="70000"/>
        <a:buFont typeface="Wingdings 2" charset="2"/>
        <a:buChar char=""/>
        <a:defRPr sz="1814"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97260" indent="-244807" algn="l" defTabSz="518176" rtl="0" eaLnBrk="1" latinLnBrk="0" hangingPunct="1">
        <a:spcBef>
          <a:spcPct val="20000"/>
        </a:spcBef>
        <a:spcAft>
          <a:spcPts val="680"/>
        </a:spcAft>
        <a:buClr>
          <a:schemeClr val="tx2"/>
        </a:buClr>
        <a:buSzPct val="70000"/>
        <a:buFont typeface="Wingdings 2" charset="2"/>
        <a:buChar char=""/>
        <a:defRPr sz="1814"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3285" indent="-259089" algn="l" defTabSz="518176" rtl="0" eaLnBrk="1" latinLnBrk="0" hangingPunct="1">
        <a:spcBef>
          <a:spcPct val="20000"/>
        </a:spcBef>
        <a:spcAft>
          <a:spcPts val="680"/>
        </a:spcAft>
        <a:buClr>
          <a:schemeClr val="tx2"/>
        </a:buClr>
        <a:buSzPct val="70000"/>
        <a:buFont typeface="Wingdings 2" charset="2"/>
        <a:buChar char=""/>
        <a:defRPr sz="1586"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22125" indent="-259089" algn="l" defTabSz="518176" rtl="0" eaLnBrk="1" latinLnBrk="0" hangingPunct="1">
        <a:spcBef>
          <a:spcPct val="20000"/>
        </a:spcBef>
        <a:spcAft>
          <a:spcPts val="680"/>
        </a:spcAft>
        <a:buClr>
          <a:schemeClr val="tx2"/>
        </a:buClr>
        <a:buSzPct val="70000"/>
        <a:buFont typeface="Wingdings 2" charset="2"/>
        <a:buChar char=""/>
        <a:defRPr sz="1586"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160965" indent="-259089" algn="l" defTabSz="518176" rtl="0" eaLnBrk="1" latinLnBrk="0" hangingPunct="1">
        <a:spcBef>
          <a:spcPct val="20000"/>
        </a:spcBef>
        <a:spcAft>
          <a:spcPts val="680"/>
        </a:spcAft>
        <a:buClr>
          <a:schemeClr val="tx2"/>
        </a:buClr>
        <a:buSzPct val="70000"/>
        <a:buFont typeface="Wingdings 2" charset="2"/>
        <a:buChar char=""/>
        <a:defRPr sz="1586"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520471" indent="-259089" algn="l" defTabSz="518176" rtl="0" eaLnBrk="1" latinLnBrk="0" hangingPunct="1">
        <a:spcBef>
          <a:spcPct val="20000"/>
        </a:spcBef>
        <a:spcAft>
          <a:spcPts val="680"/>
        </a:spcAft>
        <a:buClr>
          <a:schemeClr val="tx2"/>
        </a:buClr>
        <a:buSzPct val="70000"/>
        <a:buFont typeface="Wingdings 2" charset="2"/>
        <a:buChar char=""/>
        <a:defRPr sz="1586"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518176" rtl="0" eaLnBrk="1" latinLnBrk="0" hangingPunct="1">
        <a:defRPr sz="2040" kern="1200">
          <a:solidFill>
            <a:schemeClr val="tx1"/>
          </a:solidFill>
          <a:latin typeface="+mn-lt"/>
          <a:ea typeface="+mn-ea"/>
          <a:cs typeface="+mn-cs"/>
        </a:defRPr>
      </a:lvl1pPr>
      <a:lvl2pPr marL="518176" algn="l" defTabSz="518176" rtl="0" eaLnBrk="1" latinLnBrk="0" hangingPunct="1">
        <a:defRPr sz="2040" kern="1200">
          <a:solidFill>
            <a:schemeClr val="tx1"/>
          </a:solidFill>
          <a:latin typeface="+mn-lt"/>
          <a:ea typeface="+mn-ea"/>
          <a:cs typeface="+mn-cs"/>
        </a:defRPr>
      </a:lvl2pPr>
      <a:lvl3pPr marL="1036352" algn="l" defTabSz="518176" rtl="0" eaLnBrk="1" latinLnBrk="0" hangingPunct="1">
        <a:defRPr sz="2040" kern="1200">
          <a:solidFill>
            <a:schemeClr val="tx1"/>
          </a:solidFill>
          <a:latin typeface="+mn-lt"/>
          <a:ea typeface="+mn-ea"/>
          <a:cs typeface="+mn-cs"/>
        </a:defRPr>
      </a:lvl3pPr>
      <a:lvl4pPr marL="1554529" algn="l" defTabSz="518176" rtl="0" eaLnBrk="1" latinLnBrk="0" hangingPunct="1">
        <a:defRPr sz="2040" kern="1200">
          <a:solidFill>
            <a:schemeClr val="tx1"/>
          </a:solidFill>
          <a:latin typeface="+mn-lt"/>
          <a:ea typeface="+mn-ea"/>
          <a:cs typeface="+mn-cs"/>
        </a:defRPr>
      </a:lvl4pPr>
      <a:lvl5pPr marL="2072705" algn="l" defTabSz="518176" rtl="0" eaLnBrk="1" latinLnBrk="0" hangingPunct="1">
        <a:defRPr sz="2040" kern="1200">
          <a:solidFill>
            <a:schemeClr val="tx1"/>
          </a:solidFill>
          <a:latin typeface="+mn-lt"/>
          <a:ea typeface="+mn-ea"/>
          <a:cs typeface="+mn-cs"/>
        </a:defRPr>
      </a:lvl5pPr>
      <a:lvl6pPr marL="2590881" algn="l" defTabSz="518176" rtl="0" eaLnBrk="1" latinLnBrk="0" hangingPunct="1">
        <a:defRPr sz="2040" kern="1200">
          <a:solidFill>
            <a:schemeClr val="tx1"/>
          </a:solidFill>
          <a:latin typeface="+mn-lt"/>
          <a:ea typeface="+mn-ea"/>
          <a:cs typeface="+mn-cs"/>
        </a:defRPr>
      </a:lvl6pPr>
      <a:lvl7pPr marL="3109057" algn="l" defTabSz="518176" rtl="0" eaLnBrk="1" latinLnBrk="0" hangingPunct="1">
        <a:defRPr sz="2040" kern="1200">
          <a:solidFill>
            <a:schemeClr val="tx1"/>
          </a:solidFill>
          <a:latin typeface="+mn-lt"/>
          <a:ea typeface="+mn-ea"/>
          <a:cs typeface="+mn-cs"/>
        </a:defRPr>
      </a:lvl7pPr>
      <a:lvl8pPr marL="3627234" algn="l" defTabSz="518176" rtl="0" eaLnBrk="1" latinLnBrk="0" hangingPunct="1">
        <a:defRPr sz="2040" kern="1200">
          <a:solidFill>
            <a:schemeClr val="tx1"/>
          </a:solidFill>
          <a:latin typeface="+mn-lt"/>
          <a:ea typeface="+mn-ea"/>
          <a:cs typeface="+mn-cs"/>
        </a:defRPr>
      </a:lvl8pPr>
      <a:lvl9pPr marL="4145410" algn="l" defTabSz="518176" rtl="0" eaLnBrk="1" latinLnBrk="0" hangingPunct="1">
        <a:defRPr sz="20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app.powerbi.com/groups/me/reports/94598379-5abb-4dd2-adc3-bb8d02fbab96/?pbi_source=PowerPoin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79399" y="0"/>
            <a:ext cx="13816870" cy="77724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803317" y="1570780"/>
            <a:ext cx="4568936" cy="4647140"/>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103632" tIns="51816" rIns="103632" bIns="51816" numCol="1" anchor="t" anchorCtr="0" compatLnSpc="1">
            <a:prstTxWarp prst="textNoShape">
              <a:avLst/>
            </a:prstTxWarp>
          </a:bodyPr>
          <a:lstStyle/>
          <a:p>
            <a:pPr defTabSz="1036352">
              <a:defRPr/>
            </a:pPr>
            <a:endParaRPr lang="en-US" sz="2040" dirty="0">
              <a:solidFill>
                <a:prstClr val="white"/>
              </a:solidFill>
              <a:latin typeface="Arial Nova"/>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891009" y="1742218"/>
            <a:ext cx="4400604" cy="2897680"/>
          </a:xfrm>
        </p:spPr>
        <p:txBody>
          <a:bodyPr>
            <a:normAutofit fontScale="90000"/>
          </a:bodyPr>
          <a:lstStyle/>
          <a:p>
            <a:pPr algn="l"/>
            <a:r>
              <a:rPr lang="en-US" sz="4534" b="1" dirty="0"/>
              <a:t>MEDIA CAMPAIGN DATA VALIDATION &amp; ANALYSIS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891009" y="4712325"/>
            <a:ext cx="4400604" cy="1163416"/>
          </a:xfrm>
        </p:spPr>
        <p:txBody>
          <a:bodyPr>
            <a:normAutofit/>
          </a:bodyPr>
          <a:lstStyle/>
          <a:p>
            <a:pPr algn="l"/>
            <a:r>
              <a:rPr lang="en-US" sz="2800" dirty="0">
                <a:solidFill>
                  <a:srgbClr val="5792BA"/>
                </a:solidFill>
              </a:rPr>
              <a:t>By: Jerome Gameli Kofi Davor</a:t>
            </a:r>
          </a:p>
        </p:txBody>
      </p:sp>
    </p:spTree>
    <p:extLst>
      <p:ext uri="{BB962C8B-B14F-4D97-AF65-F5344CB8AC3E}">
        <p14:creationId xmlns:p14="http://schemas.microsoft.com/office/powerpoint/2010/main" val="1583120128"/>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OP 20 CAMPAIGNS BY IMPRESSIONS ,slicer ,slicer ,slicer ,textbox ,card. Please refer to the notes on this slide for details">
            <a:hlinkClick r:id="rId2"/>
            <a:extLst>
              <a:ext uri="{FF2B5EF4-FFF2-40B4-BE49-F238E27FC236}">
                <a16:creationId xmlns:a16="http://schemas.microsoft.com/office/drawing/2014/main" id="{FB292636-0748-42F4-A003-BB2DE38E4A07}"/>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211512924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20FDA7-07EF-3D18-B2C9-09499506FB6E}"/>
              </a:ext>
            </a:extLst>
          </p:cNvPr>
          <p:cNvSpPr>
            <a:spLocks noGrp="1"/>
          </p:cNvSpPr>
          <p:nvPr>
            <p:ph idx="1"/>
          </p:nvPr>
        </p:nvSpPr>
        <p:spPr>
          <a:xfrm>
            <a:off x="999542" y="893812"/>
            <a:ext cx="11259716" cy="5984776"/>
          </a:xfrm>
        </p:spPr>
        <p:txBody>
          <a:bodyPr/>
          <a:lstStyle/>
          <a:p>
            <a:pPr marL="41821" indent="0">
              <a:buNone/>
            </a:pPr>
            <a:r>
              <a:rPr lang="en-US" dirty="0"/>
              <a:t>For the top 20 campaigns with respect to impressions for all media campaigns from 2015 to 2019;</a:t>
            </a:r>
          </a:p>
          <a:p>
            <a:r>
              <a:rPr lang="en-US" dirty="0"/>
              <a:t>The campaign </a:t>
            </a:r>
            <a:r>
              <a:rPr lang="en-US" b="1" dirty="0"/>
              <a:t>‘LT | UK | Dis_Rem | FLA’ </a:t>
            </a:r>
            <a:r>
              <a:rPr lang="en-US" dirty="0"/>
              <a:t>had the highest number of impressions with a total count of </a:t>
            </a:r>
            <a:r>
              <a:rPr lang="en-US" b="1" dirty="0"/>
              <a:t>75,054,454 (~75 million)</a:t>
            </a:r>
            <a:r>
              <a:rPr lang="en-US" dirty="0"/>
              <a:t>.</a:t>
            </a:r>
          </a:p>
          <a:p>
            <a:r>
              <a:rPr lang="en-US" dirty="0"/>
              <a:t>The campaign </a:t>
            </a:r>
            <a:r>
              <a:rPr lang="en-US" b="1" dirty="0"/>
              <a:t>‘LT | UK | Smart_Display’ </a:t>
            </a:r>
            <a:r>
              <a:rPr lang="en-US" dirty="0"/>
              <a:t>had the lowest number of impressions among the top 20 campaigns with a total count of </a:t>
            </a:r>
            <a:r>
              <a:rPr lang="en-US" b="1" dirty="0"/>
              <a:t>9,060,098 (~9 million)</a:t>
            </a:r>
            <a:r>
              <a:rPr lang="en-US" dirty="0"/>
              <a:t>.</a:t>
            </a:r>
            <a:endParaRPr lang="en-US" b="1" dirty="0"/>
          </a:p>
        </p:txBody>
      </p:sp>
    </p:spTree>
    <p:extLst>
      <p:ext uri="{BB962C8B-B14F-4D97-AF65-F5344CB8AC3E}">
        <p14:creationId xmlns:p14="http://schemas.microsoft.com/office/powerpoint/2010/main" val="320748201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MPAIGN CHANNEL BY COST ,slicer ,slicer ,textbox ,card ,card. Please refer to the notes on this slide for details">
            <a:hlinkClick r:id="rId2"/>
            <a:extLst>
              <a:ext uri="{FF2B5EF4-FFF2-40B4-BE49-F238E27FC236}">
                <a16:creationId xmlns:a16="http://schemas.microsoft.com/office/drawing/2014/main" id="{6E9B935A-FAD3-4415-8786-0621605BF81E}"/>
              </a:ext>
            </a:extLst>
          </p:cNvPr>
          <p:cNvPicPr>
            <a:picLocks noChangeAspect="1"/>
          </p:cNvPicPr>
          <p:nvPr/>
        </p:nvPicPr>
        <p:blipFill>
          <a:blip r:embed="rId3"/>
          <a:stretch>
            <a:fillRect/>
          </a:stretch>
        </p:blipFill>
        <p:spPr>
          <a:xfrm>
            <a:off x="0" y="0"/>
            <a:ext cx="13258799" cy="7772400"/>
          </a:xfrm>
          <a:prstGeom prst="rect">
            <a:avLst/>
          </a:prstGeom>
          <a:noFill/>
        </p:spPr>
      </p:pic>
    </p:spTree>
    <p:extLst>
      <p:ext uri="{BB962C8B-B14F-4D97-AF65-F5344CB8AC3E}">
        <p14:creationId xmlns:p14="http://schemas.microsoft.com/office/powerpoint/2010/main" val="110319765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E0FC24-D12A-FA98-5014-B91E7C744FA3}"/>
              </a:ext>
            </a:extLst>
          </p:cNvPr>
          <p:cNvSpPr>
            <a:spLocks noGrp="1"/>
          </p:cNvSpPr>
          <p:nvPr>
            <p:ph idx="1"/>
          </p:nvPr>
        </p:nvSpPr>
        <p:spPr>
          <a:xfrm>
            <a:off x="139485" y="121556"/>
            <a:ext cx="13003078" cy="7519108"/>
          </a:xfrm>
        </p:spPr>
        <p:txBody>
          <a:bodyPr>
            <a:normAutofit fontScale="92500"/>
          </a:bodyPr>
          <a:lstStyle/>
          <a:p>
            <a:r>
              <a:rPr lang="en-US" dirty="0"/>
              <a:t>A total of four campaign channels were utilized within the stated period (2015 - 2019):</a:t>
            </a:r>
          </a:p>
          <a:p>
            <a:pPr marL="967216" lvl="1" indent="-457200">
              <a:buFont typeface="+mj-lt"/>
              <a:buAutoNum type="arabicPeriod"/>
            </a:pPr>
            <a:r>
              <a:rPr lang="en-US" dirty="0"/>
              <a:t>Facebook</a:t>
            </a:r>
          </a:p>
          <a:p>
            <a:pPr marL="967216" lvl="1" indent="-457200">
              <a:buFont typeface="+mj-lt"/>
              <a:buAutoNum type="arabicPeriod"/>
            </a:pPr>
            <a:r>
              <a:rPr lang="en-US" dirty="0"/>
              <a:t>Display</a:t>
            </a:r>
          </a:p>
          <a:p>
            <a:pPr marL="967216" lvl="1" indent="-457200">
              <a:buFont typeface="+mj-lt"/>
              <a:buAutoNum type="arabicPeriod"/>
            </a:pPr>
            <a:r>
              <a:rPr lang="en-US" dirty="0"/>
              <a:t>PLA – Product Listing Ad</a:t>
            </a:r>
          </a:p>
          <a:p>
            <a:pPr marL="967216" lvl="1" indent="-457200">
              <a:buFont typeface="+mj-lt"/>
              <a:buAutoNum type="arabicPeriod"/>
            </a:pPr>
            <a:r>
              <a:rPr lang="en-US" dirty="0"/>
              <a:t>PPC – Pay-Per-Click </a:t>
            </a:r>
          </a:p>
          <a:p>
            <a:pPr marL="539822" indent="-457200"/>
            <a:r>
              <a:rPr lang="en-US" dirty="0"/>
              <a:t>This analysis was done with respect to weekly trends of the cost and impressions of these campaign channels for the stated period.</a:t>
            </a:r>
          </a:p>
          <a:p>
            <a:pPr marL="539822" indent="-457200"/>
            <a:r>
              <a:rPr lang="en-US" dirty="0"/>
              <a:t>Campaigns with respect to channel costs in the order of highest to lowest were;</a:t>
            </a:r>
          </a:p>
          <a:p>
            <a:pPr marL="82622" indent="0">
              <a:buNone/>
            </a:pPr>
            <a:r>
              <a:rPr lang="en-US" dirty="0"/>
              <a:t>PPC &gt; Facebook &gt; PLA &gt; Display</a:t>
            </a:r>
          </a:p>
          <a:p>
            <a:pPr marL="539822" indent="-457200"/>
            <a:r>
              <a:rPr lang="en-US" dirty="0"/>
              <a:t>PPC had the highest cost followed by Facebook then PLA, with Display having the least cost.</a:t>
            </a:r>
          </a:p>
          <a:p>
            <a:pPr marL="539822" indent="-457200"/>
            <a:r>
              <a:rPr lang="en-US" dirty="0"/>
              <a:t>Campaigns with respect to channel impressions in the order of highest to lowest were;</a:t>
            </a:r>
          </a:p>
          <a:p>
            <a:pPr marL="82622" indent="0">
              <a:buNone/>
            </a:pPr>
            <a:r>
              <a:rPr lang="en-US" dirty="0"/>
              <a:t>Facebook &gt; PPC &gt; Display &gt; PLA </a:t>
            </a:r>
          </a:p>
          <a:p>
            <a:pPr marL="539822" indent="-457200"/>
            <a:r>
              <a:rPr lang="en-US" dirty="0"/>
              <a:t>It is only in week 4 that Display channel had a higher impressions count than PPC.</a:t>
            </a:r>
          </a:p>
          <a:p>
            <a:pPr marL="539822" indent="-457200"/>
            <a:endParaRPr lang="en-US" dirty="0"/>
          </a:p>
          <a:p>
            <a:pPr marL="82622" indent="0">
              <a:buNone/>
            </a:pPr>
            <a:endParaRPr lang="en-US" dirty="0"/>
          </a:p>
          <a:p>
            <a:pPr marL="41821" indent="0">
              <a:buNone/>
            </a:pPr>
            <a:endParaRPr lang="en-US" dirty="0"/>
          </a:p>
        </p:txBody>
      </p:sp>
    </p:spTree>
    <p:extLst>
      <p:ext uri="{BB962C8B-B14F-4D97-AF65-F5344CB8AC3E}">
        <p14:creationId xmlns:p14="http://schemas.microsoft.com/office/powerpoint/2010/main" val="122339257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802125641"/>
              </p:ext>
            </p:extLst>
          </p:nvPr>
        </p:nvGraphicFramePr>
        <p:xfrm>
          <a:off x="619932" y="2386739"/>
          <a:ext cx="11964690" cy="5083448"/>
        </p:xfrm>
        <a:graphic>
          <a:graphicData uri="http://schemas.openxmlformats.org/drawingml/2006/table">
            <a:tbl>
              <a:tblPr firstRow="1" bandRow="1">
                <a:tableStyleId>{5C22544A-7EE6-4342-B048-85BDC9FD1C3A}</a:tableStyleId>
              </a:tblPr>
              <a:tblGrid>
                <a:gridCol w="2392938">
                  <a:extLst>
                    <a:ext uri="{9D8B030D-6E8A-4147-A177-3AD203B41FA5}">
                      <a16:colId xmlns:a16="http://schemas.microsoft.com/office/drawing/2014/main" val="661395458"/>
                    </a:ext>
                  </a:extLst>
                </a:gridCol>
                <a:gridCol w="2392938">
                  <a:extLst>
                    <a:ext uri="{9D8B030D-6E8A-4147-A177-3AD203B41FA5}">
                      <a16:colId xmlns:a16="http://schemas.microsoft.com/office/drawing/2014/main" val="3895458504"/>
                    </a:ext>
                  </a:extLst>
                </a:gridCol>
                <a:gridCol w="2392938">
                  <a:extLst>
                    <a:ext uri="{9D8B030D-6E8A-4147-A177-3AD203B41FA5}">
                      <a16:colId xmlns:a16="http://schemas.microsoft.com/office/drawing/2014/main" val="1179196513"/>
                    </a:ext>
                  </a:extLst>
                </a:gridCol>
                <a:gridCol w="2392938">
                  <a:extLst>
                    <a:ext uri="{9D8B030D-6E8A-4147-A177-3AD203B41FA5}">
                      <a16:colId xmlns:a16="http://schemas.microsoft.com/office/drawing/2014/main" val="3565739099"/>
                    </a:ext>
                  </a:extLst>
                </a:gridCol>
                <a:gridCol w="2392938">
                  <a:extLst>
                    <a:ext uri="{9D8B030D-6E8A-4147-A177-3AD203B41FA5}">
                      <a16:colId xmlns:a16="http://schemas.microsoft.com/office/drawing/2014/main" val="1302430305"/>
                    </a:ext>
                  </a:extLst>
                </a:gridCol>
              </a:tblGrid>
              <a:tr h="635431">
                <a:tc>
                  <a:txBody>
                    <a:bodyPr/>
                    <a:lstStyle/>
                    <a:p>
                      <a:pPr algn="ctr"/>
                      <a:r>
                        <a:rPr lang="en-US" dirty="0"/>
                        <a:t>WEEK</a:t>
                      </a:r>
                    </a:p>
                  </a:txBody>
                  <a:tcPr anchor="b"/>
                </a:tc>
                <a:tc gridSpan="4">
                  <a:txBody>
                    <a:bodyPr/>
                    <a:lstStyle/>
                    <a:p>
                      <a:pPr algn="ctr"/>
                      <a:r>
                        <a:rPr lang="en-US" dirty="0"/>
                        <a:t>CAMPAIGN BY CHANNEL COST</a:t>
                      </a:r>
                    </a:p>
                  </a:txBody>
                  <a:tcPr anchor="b"/>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748469912"/>
                  </a:ext>
                </a:extLst>
              </a:tr>
              <a:tr h="635431">
                <a:tc>
                  <a:txBody>
                    <a:bodyPr/>
                    <a:lstStyle/>
                    <a:p>
                      <a:pPr algn="ctr"/>
                      <a:endParaRPr lang="en-US" dirty="0"/>
                    </a:p>
                  </a:txBody>
                  <a:tcPr anchor="b"/>
                </a:tc>
                <a:tc>
                  <a:txBody>
                    <a:bodyPr/>
                    <a:lstStyle/>
                    <a:p>
                      <a:r>
                        <a:rPr lang="en-US" b="1" dirty="0"/>
                        <a:t>PPC</a:t>
                      </a:r>
                    </a:p>
                  </a:txBody>
                  <a:tcPr anchor="b"/>
                </a:tc>
                <a:tc>
                  <a:txBody>
                    <a:bodyPr/>
                    <a:lstStyle/>
                    <a:p>
                      <a:r>
                        <a:rPr lang="en-US" b="1" dirty="0"/>
                        <a:t>Facebook</a:t>
                      </a:r>
                    </a:p>
                  </a:txBody>
                  <a:tcPr anchor="b"/>
                </a:tc>
                <a:tc>
                  <a:txBody>
                    <a:bodyPr/>
                    <a:lstStyle/>
                    <a:p>
                      <a:r>
                        <a:rPr lang="en-US" b="1" dirty="0"/>
                        <a:t>PLA</a:t>
                      </a:r>
                    </a:p>
                  </a:txBody>
                  <a:tcPr anchor="b"/>
                </a:tc>
                <a:tc>
                  <a:txBody>
                    <a:bodyPr/>
                    <a:lstStyle/>
                    <a:p>
                      <a:r>
                        <a:rPr lang="en-US" b="1" dirty="0"/>
                        <a:t>Display</a:t>
                      </a:r>
                    </a:p>
                  </a:txBody>
                  <a:tcPr anchor="b"/>
                </a:tc>
                <a:extLst>
                  <a:ext uri="{0D108BD9-81ED-4DB2-BD59-A6C34878D82A}">
                    <a16:rowId xmlns:a16="http://schemas.microsoft.com/office/drawing/2014/main" val="1998987791"/>
                  </a:ext>
                </a:extLst>
              </a:tr>
              <a:tr h="635431">
                <a:tc>
                  <a:txBody>
                    <a:bodyPr/>
                    <a:lstStyle/>
                    <a:p>
                      <a:pPr algn="ctr"/>
                      <a:r>
                        <a:rPr lang="en-US" b="1" dirty="0"/>
                        <a:t>1</a:t>
                      </a:r>
                    </a:p>
                  </a:txBody>
                  <a:tcPr anchor="b"/>
                </a:tc>
                <a:tc>
                  <a:txBody>
                    <a:bodyPr/>
                    <a:lstStyle/>
                    <a:p>
                      <a:r>
                        <a:rPr lang="en-US" dirty="0"/>
                        <a:t>843,382.34</a:t>
                      </a:r>
                    </a:p>
                  </a:txBody>
                  <a:tcPr anchor="b"/>
                </a:tc>
                <a:tc>
                  <a:txBody>
                    <a:bodyPr/>
                    <a:lstStyle/>
                    <a:p>
                      <a:r>
                        <a:rPr lang="en-US" dirty="0"/>
                        <a:t>363,410.50</a:t>
                      </a:r>
                    </a:p>
                  </a:txBody>
                  <a:tcPr anchor="b"/>
                </a:tc>
                <a:tc>
                  <a:txBody>
                    <a:bodyPr/>
                    <a:lstStyle/>
                    <a:p>
                      <a:r>
                        <a:rPr lang="en-US" dirty="0"/>
                        <a:t>109,302.48</a:t>
                      </a:r>
                    </a:p>
                  </a:txBody>
                  <a:tcPr anchor="b"/>
                </a:tc>
                <a:tc>
                  <a:txBody>
                    <a:bodyPr/>
                    <a:lstStyle/>
                    <a:p>
                      <a:r>
                        <a:rPr lang="en-US" dirty="0"/>
                        <a:t>32,496.93</a:t>
                      </a:r>
                    </a:p>
                  </a:txBody>
                  <a:tcPr anchor="b"/>
                </a:tc>
                <a:extLst>
                  <a:ext uri="{0D108BD9-81ED-4DB2-BD59-A6C34878D82A}">
                    <a16:rowId xmlns:a16="http://schemas.microsoft.com/office/drawing/2014/main" val="275255908"/>
                  </a:ext>
                </a:extLst>
              </a:tr>
              <a:tr h="635431">
                <a:tc>
                  <a:txBody>
                    <a:bodyPr/>
                    <a:lstStyle/>
                    <a:p>
                      <a:pPr algn="ctr"/>
                      <a:r>
                        <a:rPr lang="en-US" b="1" dirty="0"/>
                        <a:t>2</a:t>
                      </a:r>
                    </a:p>
                  </a:txBody>
                  <a:tcPr anchor="b"/>
                </a:tc>
                <a:tc>
                  <a:txBody>
                    <a:bodyPr/>
                    <a:lstStyle/>
                    <a:p>
                      <a:r>
                        <a:rPr lang="en-US" dirty="0"/>
                        <a:t>1,574,518.06</a:t>
                      </a:r>
                    </a:p>
                  </a:txBody>
                  <a:tcPr anchor="b"/>
                </a:tc>
                <a:tc>
                  <a:txBody>
                    <a:bodyPr/>
                    <a:lstStyle/>
                    <a:p>
                      <a:r>
                        <a:rPr lang="en-US" dirty="0"/>
                        <a:t>758,076.73</a:t>
                      </a:r>
                    </a:p>
                  </a:txBody>
                  <a:tcPr anchor="b"/>
                </a:tc>
                <a:tc>
                  <a:txBody>
                    <a:bodyPr/>
                    <a:lstStyle/>
                    <a:p>
                      <a:r>
                        <a:rPr lang="en-US" dirty="0"/>
                        <a:t>236,921.46</a:t>
                      </a:r>
                    </a:p>
                  </a:txBody>
                  <a:tcPr anchor="b"/>
                </a:tc>
                <a:tc>
                  <a:txBody>
                    <a:bodyPr/>
                    <a:lstStyle/>
                    <a:p>
                      <a:r>
                        <a:rPr lang="en-US" dirty="0"/>
                        <a:t>58,141.79</a:t>
                      </a:r>
                    </a:p>
                  </a:txBody>
                  <a:tcPr anchor="b"/>
                </a:tc>
                <a:extLst>
                  <a:ext uri="{0D108BD9-81ED-4DB2-BD59-A6C34878D82A}">
                    <a16:rowId xmlns:a16="http://schemas.microsoft.com/office/drawing/2014/main" val="4243940612"/>
                  </a:ext>
                </a:extLst>
              </a:tr>
              <a:tr h="635431">
                <a:tc>
                  <a:txBody>
                    <a:bodyPr/>
                    <a:lstStyle/>
                    <a:p>
                      <a:pPr algn="ctr"/>
                      <a:r>
                        <a:rPr lang="en-US" b="1" dirty="0"/>
                        <a:t>3</a:t>
                      </a:r>
                    </a:p>
                  </a:txBody>
                  <a:tcPr anchor="b"/>
                </a:tc>
                <a:tc>
                  <a:txBody>
                    <a:bodyPr/>
                    <a:lstStyle/>
                    <a:p>
                      <a:r>
                        <a:rPr lang="en-US" dirty="0"/>
                        <a:t>1,556,555.35</a:t>
                      </a:r>
                    </a:p>
                  </a:txBody>
                  <a:tcPr anchor="b"/>
                </a:tc>
                <a:tc>
                  <a:txBody>
                    <a:bodyPr/>
                    <a:lstStyle/>
                    <a:p>
                      <a:r>
                        <a:rPr lang="en-US" dirty="0"/>
                        <a:t>771,597.35</a:t>
                      </a:r>
                    </a:p>
                  </a:txBody>
                  <a:tcPr anchor="b"/>
                </a:tc>
                <a:tc>
                  <a:txBody>
                    <a:bodyPr/>
                    <a:lstStyle/>
                    <a:p>
                      <a:r>
                        <a:rPr lang="en-US" dirty="0"/>
                        <a:t>223,932.03</a:t>
                      </a:r>
                    </a:p>
                  </a:txBody>
                  <a:tcPr anchor="b"/>
                </a:tc>
                <a:tc>
                  <a:txBody>
                    <a:bodyPr/>
                    <a:lstStyle/>
                    <a:p>
                      <a:r>
                        <a:rPr lang="en-US" dirty="0"/>
                        <a:t>67,799.73</a:t>
                      </a:r>
                    </a:p>
                  </a:txBody>
                  <a:tcPr anchor="b"/>
                </a:tc>
                <a:extLst>
                  <a:ext uri="{0D108BD9-81ED-4DB2-BD59-A6C34878D82A}">
                    <a16:rowId xmlns:a16="http://schemas.microsoft.com/office/drawing/2014/main" val="3927979824"/>
                  </a:ext>
                </a:extLst>
              </a:tr>
              <a:tr h="635431">
                <a:tc>
                  <a:txBody>
                    <a:bodyPr/>
                    <a:lstStyle/>
                    <a:p>
                      <a:pPr algn="ctr"/>
                      <a:r>
                        <a:rPr lang="en-US" b="1" dirty="0"/>
                        <a:t>4</a:t>
                      </a:r>
                    </a:p>
                  </a:txBody>
                  <a:tcPr anchor="b"/>
                </a:tc>
                <a:tc>
                  <a:txBody>
                    <a:bodyPr/>
                    <a:lstStyle/>
                    <a:p>
                      <a:r>
                        <a:rPr lang="en-US" dirty="0"/>
                        <a:t>1,496,662.10</a:t>
                      </a:r>
                    </a:p>
                  </a:txBody>
                  <a:tcPr anchor="b"/>
                </a:tc>
                <a:tc>
                  <a:txBody>
                    <a:bodyPr/>
                    <a:lstStyle/>
                    <a:p>
                      <a:r>
                        <a:rPr lang="en-US" dirty="0"/>
                        <a:t>719,356.41</a:t>
                      </a:r>
                    </a:p>
                  </a:txBody>
                  <a:tcPr anchor="b"/>
                </a:tc>
                <a:tc>
                  <a:txBody>
                    <a:bodyPr/>
                    <a:lstStyle/>
                    <a:p>
                      <a:r>
                        <a:rPr lang="en-US" dirty="0"/>
                        <a:t>189,822.61</a:t>
                      </a:r>
                    </a:p>
                  </a:txBody>
                  <a:tcPr anchor="b"/>
                </a:tc>
                <a:tc>
                  <a:txBody>
                    <a:bodyPr/>
                    <a:lstStyle/>
                    <a:p>
                      <a:r>
                        <a:rPr lang="en-US" dirty="0"/>
                        <a:t>127,234.19</a:t>
                      </a:r>
                    </a:p>
                  </a:txBody>
                  <a:tcPr anchor="b"/>
                </a:tc>
                <a:extLst>
                  <a:ext uri="{0D108BD9-81ED-4DB2-BD59-A6C34878D82A}">
                    <a16:rowId xmlns:a16="http://schemas.microsoft.com/office/drawing/2014/main" val="598639428"/>
                  </a:ext>
                </a:extLst>
              </a:tr>
              <a:tr h="635431">
                <a:tc>
                  <a:txBody>
                    <a:bodyPr/>
                    <a:lstStyle/>
                    <a:p>
                      <a:pPr algn="ctr"/>
                      <a:r>
                        <a:rPr lang="en-US" b="1" dirty="0"/>
                        <a:t>5</a:t>
                      </a:r>
                    </a:p>
                  </a:txBody>
                  <a:tcPr anchor="b"/>
                </a:tc>
                <a:tc>
                  <a:txBody>
                    <a:bodyPr/>
                    <a:lstStyle/>
                    <a:p>
                      <a:r>
                        <a:rPr lang="en-US" dirty="0"/>
                        <a:t>1,237,843.38</a:t>
                      </a:r>
                    </a:p>
                  </a:txBody>
                  <a:tcPr anchor="b"/>
                </a:tc>
                <a:tc>
                  <a:txBody>
                    <a:bodyPr/>
                    <a:lstStyle/>
                    <a:p>
                      <a:r>
                        <a:rPr lang="en-US" dirty="0"/>
                        <a:t>567,398.56</a:t>
                      </a:r>
                    </a:p>
                  </a:txBody>
                  <a:tcPr anchor="b"/>
                </a:tc>
                <a:tc>
                  <a:txBody>
                    <a:bodyPr/>
                    <a:lstStyle/>
                    <a:p>
                      <a:r>
                        <a:rPr lang="en-US" dirty="0"/>
                        <a:t>170,380.81</a:t>
                      </a:r>
                    </a:p>
                  </a:txBody>
                  <a:tcPr anchor="b"/>
                </a:tc>
                <a:tc>
                  <a:txBody>
                    <a:bodyPr/>
                    <a:lstStyle/>
                    <a:p>
                      <a:r>
                        <a:rPr lang="en-US" dirty="0"/>
                        <a:t>77,720.20</a:t>
                      </a:r>
                    </a:p>
                  </a:txBody>
                  <a:tcPr anchor="b"/>
                </a:tc>
                <a:extLst>
                  <a:ext uri="{0D108BD9-81ED-4DB2-BD59-A6C34878D82A}">
                    <a16:rowId xmlns:a16="http://schemas.microsoft.com/office/drawing/2014/main" val="346245584"/>
                  </a:ext>
                </a:extLst>
              </a:tr>
              <a:tr h="635431">
                <a:tc>
                  <a:txBody>
                    <a:bodyPr/>
                    <a:lstStyle/>
                    <a:p>
                      <a:pPr algn="ctr"/>
                      <a:r>
                        <a:rPr lang="en-US" b="1" dirty="0"/>
                        <a:t>6</a:t>
                      </a:r>
                    </a:p>
                  </a:txBody>
                  <a:tcPr anchor="b"/>
                </a:tc>
                <a:tc>
                  <a:txBody>
                    <a:bodyPr/>
                    <a:lstStyle/>
                    <a:p>
                      <a:r>
                        <a:rPr lang="en-US" dirty="0"/>
                        <a:t>83,724.09</a:t>
                      </a:r>
                    </a:p>
                  </a:txBody>
                  <a:tcPr anchor="b"/>
                </a:tc>
                <a:tc>
                  <a:txBody>
                    <a:bodyPr/>
                    <a:lstStyle/>
                    <a:p>
                      <a:r>
                        <a:rPr lang="en-US" dirty="0"/>
                        <a:t>29,478.58</a:t>
                      </a:r>
                    </a:p>
                  </a:txBody>
                  <a:tcPr anchor="b"/>
                </a:tc>
                <a:tc>
                  <a:txBody>
                    <a:bodyPr/>
                    <a:lstStyle/>
                    <a:p>
                      <a:r>
                        <a:rPr lang="en-US" dirty="0"/>
                        <a:t>12,304.85</a:t>
                      </a:r>
                    </a:p>
                  </a:txBody>
                  <a:tcPr anchor="b"/>
                </a:tc>
                <a:tc>
                  <a:txBody>
                    <a:bodyPr/>
                    <a:lstStyle/>
                    <a:p>
                      <a:r>
                        <a:rPr lang="en-US" dirty="0"/>
                        <a:t>2,473.20</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619932" y="302213"/>
            <a:ext cx="11964690" cy="1631216"/>
          </a:xfrm>
          <a:prstGeom prst="rect">
            <a:avLst/>
          </a:prstGeom>
          <a:noFill/>
        </p:spPr>
        <p:txBody>
          <a:bodyPr wrap="square" rtlCol="0">
            <a:spAutoFit/>
          </a:bodyPr>
          <a:lstStyle/>
          <a:p>
            <a:r>
              <a:rPr lang="en-US" sz="2500" dirty="0">
                <a:solidFill>
                  <a:schemeClr val="tx2"/>
                </a:solidFill>
              </a:rPr>
              <a:t>The table below details the total cost of all media campaigns with respect to all utilized campaign channels for the stated period (2015 to 2019).</a:t>
            </a:r>
          </a:p>
          <a:p>
            <a:r>
              <a:rPr lang="en-US" sz="2500" dirty="0">
                <a:solidFill>
                  <a:schemeClr val="tx2"/>
                </a:solidFill>
              </a:rPr>
              <a:t>For all the weeks recorded, PPC (Pay-Per-Click) channel recorded the highest cost with Display channel recording the lowest.</a:t>
            </a:r>
          </a:p>
        </p:txBody>
      </p:sp>
    </p:spTree>
    <p:extLst>
      <p:ext uri="{BB962C8B-B14F-4D97-AF65-F5344CB8AC3E}">
        <p14:creationId xmlns:p14="http://schemas.microsoft.com/office/powerpoint/2010/main" val="234487148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extbox ,slicer ,slicer ,CAMPAIGN CHANNEL BY IMPRESSIONS ,card. Please refer to the notes on this slide for details">
            <a:hlinkClick r:id="rId2"/>
            <a:extLst>
              <a:ext uri="{FF2B5EF4-FFF2-40B4-BE49-F238E27FC236}">
                <a16:creationId xmlns:a16="http://schemas.microsoft.com/office/drawing/2014/main" id="{36482D38-7175-438A-82AD-C083780B43FF}"/>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121775754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2657849804"/>
              </p:ext>
            </p:extLst>
          </p:nvPr>
        </p:nvGraphicFramePr>
        <p:xfrm>
          <a:off x="588936" y="2386739"/>
          <a:ext cx="12073180" cy="5098944"/>
        </p:xfrm>
        <a:graphic>
          <a:graphicData uri="http://schemas.openxmlformats.org/drawingml/2006/table">
            <a:tbl>
              <a:tblPr firstRow="1" bandRow="1">
                <a:tableStyleId>{5C22544A-7EE6-4342-B048-85BDC9FD1C3A}</a:tableStyleId>
              </a:tblPr>
              <a:tblGrid>
                <a:gridCol w="2414636">
                  <a:extLst>
                    <a:ext uri="{9D8B030D-6E8A-4147-A177-3AD203B41FA5}">
                      <a16:colId xmlns:a16="http://schemas.microsoft.com/office/drawing/2014/main" val="661395458"/>
                    </a:ext>
                  </a:extLst>
                </a:gridCol>
                <a:gridCol w="2414636">
                  <a:extLst>
                    <a:ext uri="{9D8B030D-6E8A-4147-A177-3AD203B41FA5}">
                      <a16:colId xmlns:a16="http://schemas.microsoft.com/office/drawing/2014/main" val="1179196513"/>
                    </a:ext>
                  </a:extLst>
                </a:gridCol>
                <a:gridCol w="2414636">
                  <a:extLst>
                    <a:ext uri="{9D8B030D-6E8A-4147-A177-3AD203B41FA5}">
                      <a16:colId xmlns:a16="http://schemas.microsoft.com/office/drawing/2014/main" val="1709925739"/>
                    </a:ext>
                  </a:extLst>
                </a:gridCol>
                <a:gridCol w="2414636">
                  <a:extLst>
                    <a:ext uri="{9D8B030D-6E8A-4147-A177-3AD203B41FA5}">
                      <a16:colId xmlns:a16="http://schemas.microsoft.com/office/drawing/2014/main" val="29916581"/>
                    </a:ext>
                  </a:extLst>
                </a:gridCol>
                <a:gridCol w="2414636">
                  <a:extLst>
                    <a:ext uri="{9D8B030D-6E8A-4147-A177-3AD203B41FA5}">
                      <a16:colId xmlns:a16="http://schemas.microsoft.com/office/drawing/2014/main" val="3565739099"/>
                    </a:ext>
                  </a:extLst>
                </a:gridCol>
              </a:tblGrid>
              <a:tr h="637368">
                <a:tc>
                  <a:txBody>
                    <a:bodyPr/>
                    <a:lstStyle/>
                    <a:p>
                      <a:pPr algn="ctr"/>
                      <a:r>
                        <a:rPr lang="en-US" dirty="0"/>
                        <a:t>WEEK</a:t>
                      </a:r>
                    </a:p>
                  </a:txBody>
                  <a:tcPr anchor="b"/>
                </a:tc>
                <a:tc gridSpan="4">
                  <a:txBody>
                    <a:bodyPr/>
                    <a:lstStyle/>
                    <a:p>
                      <a:pPr algn="ctr"/>
                      <a:r>
                        <a:rPr lang="en-US" dirty="0"/>
                        <a:t>CAMPAIGN BY CHANNEL IMPRESSIONS COUNT</a:t>
                      </a:r>
                    </a:p>
                  </a:txBody>
                  <a:tcPr anchor="b"/>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748469912"/>
                  </a:ext>
                </a:extLst>
              </a:tr>
              <a:tr h="637368">
                <a:tc>
                  <a:txBody>
                    <a:bodyPr/>
                    <a:lstStyle/>
                    <a:p>
                      <a:pPr algn="ctr"/>
                      <a:endParaRPr lang="en-US" dirty="0"/>
                    </a:p>
                  </a:txBody>
                  <a:tcPr anchor="b"/>
                </a:tc>
                <a:tc>
                  <a:txBody>
                    <a:bodyPr/>
                    <a:lstStyle/>
                    <a:p>
                      <a:r>
                        <a:rPr lang="en-US" b="1" dirty="0"/>
                        <a:t>Facebook</a:t>
                      </a:r>
                    </a:p>
                  </a:txBody>
                  <a:tcPr anchor="b"/>
                </a:tc>
                <a:tc>
                  <a:txBody>
                    <a:bodyPr/>
                    <a:lstStyle/>
                    <a:p>
                      <a:r>
                        <a:rPr lang="en-US" b="1" dirty="0"/>
                        <a:t>PPC</a:t>
                      </a:r>
                    </a:p>
                  </a:txBody>
                  <a:tcPr anchor="b"/>
                </a:tc>
                <a:tc>
                  <a:txBody>
                    <a:bodyPr/>
                    <a:lstStyle/>
                    <a:p>
                      <a:r>
                        <a:rPr lang="en-US" b="1" dirty="0"/>
                        <a:t>Display</a:t>
                      </a:r>
                    </a:p>
                  </a:txBody>
                  <a:tcPr anchor="b"/>
                </a:tc>
                <a:tc>
                  <a:txBody>
                    <a:bodyPr/>
                    <a:lstStyle/>
                    <a:p>
                      <a:r>
                        <a:rPr lang="en-US" b="1" dirty="0"/>
                        <a:t>PLA</a:t>
                      </a:r>
                    </a:p>
                  </a:txBody>
                  <a:tcPr anchor="b"/>
                </a:tc>
                <a:extLst>
                  <a:ext uri="{0D108BD9-81ED-4DB2-BD59-A6C34878D82A}">
                    <a16:rowId xmlns:a16="http://schemas.microsoft.com/office/drawing/2014/main" val="1998987791"/>
                  </a:ext>
                </a:extLst>
              </a:tr>
              <a:tr h="637368">
                <a:tc>
                  <a:txBody>
                    <a:bodyPr/>
                    <a:lstStyle/>
                    <a:p>
                      <a:pPr algn="ctr"/>
                      <a:r>
                        <a:rPr lang="en-US" b="1" dirty="0"/>
                        <a:t>1</a:t>
                      </a:r>
                    </a:p>
                  </a:txBody>
                  <a:tcPr anchor="b"/>
                </a:tc>
                <a:tc>
                  <a:txBody>
                    <a:bodyPr/>
                    <a:lstStyle/>
                    <a:p>
                      <a:r>
                        <a:rPr lang="en-US" dirty="0"/>
                        <a:t>45,045,549</a:t>
                      </a:r>
                    </a:p>
                  </a:txBody>
                  <a:tcPr anchor="b"/>
                </a:tc>
                <a:tc>
                  <a:txBody>
                    <a:bodyPr/>
                    <a:lstStyle/>
                    <a:p>
                      <a:r>
                        <a:rPr lang="en-US" dirty="0"/>
                        <a:t>23,299,572</a:t>
                      </a:r>
                    </a:p>
                  </a:txBody>
                  <a:tcPr anchor="b"/>
                </a:tc>
                <a:tc>
                  <a:txBody>
                    <a:bodyPr/>
                    <a:lstStyle/>
                    <a:p>
                      <a:r>
                        <a:rPr lang="en-US" dirty="0"/>
                        <a:t>14,506,139</a:t>
                      </a:r>
                    </a:p>
                  </a:txBody>
                  <a:tcPr anchor="b"/>
                </a:tc>
                <a:tc>
                  <a:txBody>
                    <a:bodyPr/>
                    <a:lstStyle/>
                    <a:p>
                      <a:r>
                        <a:rPr lang="en-US" dirty="0"/>
                        <a:t>6,725,432</a:t>
                      </a:r>
                    </a:p>
                  </a:txBody>
                  <a:tcPr anchor="b"/>
                </a:tc>
                <a:extLst>
                  <a:ext uri="{0D108BD9-81ED-4DB2-BD59-A6C34878D82A}">
                    <a16:rowId xmlns:a16="http://schemas.microsoft.com/office/drawing/2014/main" val="275255908"/>
                  </a:ext>
                </a:extLst>
              </a:tr>
              <a:tr h="637368">
                <a:tc>
                  <a:txBody>
                    <a:bodyPr/>
                    <a:lstStyle/>
                    <a:p>
                      <a:pPr algn="ctr"/>
                      <a:r>
                        <a:rPr lang="en-US" b="1" dirty="0"/>
                        <a:t>2</a:t>
                      </a:r>
                    </a:p>
                  </a:txBody>
                  <a:tcPr anchor="b"/>
                </a:tc>
                <a:tc>
                  <a:txBody>
                    <a:bodyPr/>
                    <a:lstStyle/>
                    <a:p>
                      <a:r>
                        <a:rPr lang="en-US" dirty="0"/>
                        <a:t>94,302,459</a:t>
                      </a:r>
                    </a:p>
                  </a:txBody>
                  <a:tcPr anchor="b"/>
                </a:tc>
                <a:tc>
                  <a:txBody>
                    <a:bodyPr/>
                    <a:lstStyle/>
                    <a:p>
                      <a:r>
                        <a:rPr lang="en-US" dirty="0"/>
                        <a:t>47,358,363</a:t>
                      </a:r>
                    </a:p>
                  </a:txBody>
                  <a:tcPr anchor="b"/>
                </a:tc>
                <a:tc>
                  <a:txBody>
                    <a:bodyPr/>
                    <a:lstStyle/>
                    <a:p>
                      <a:r>
                        <a:rPr lang="en-US" dirty="0"/>
                        <a:t>29,640,073</a:t>
                      </a:r>
                    </a:p>
                  </a:txBody>
                  <a:tcPr anchor="b"/>
                </a:tc>
                <a:tc>
                  <a:txBody>
                    <a:bodyPr/>
                    <a:lstStyle/>
                    <a:p>
                      <a:r>
                        <a:rPr lang="en-US" dirty="0"/>
                        <a:t>14,257,351</a:t>
                      </a:r>
                    </a:p>
                  </a:txBody>
                  <a:tcPr anchor="b"/>
                </a:tc>
                <a:extLst>
                  <a:ext uri="{0D108BD9-81ED-4DB2-BD59-A6C34878D82A}">
                    <a16:rowId xmlns:a16="http://schemas.microsoft.com/office/drawing/2014/main" val="4243940612"/>
                  </a:ext>
                </a:extLst>
              </a:tr>
              <a:tr h="637368">
                <a:tc>
                  <a:txBody>
                    <a:bodyPr/>
                    <a:lstStyle/>
                    <a:p>
                      <a:pPr algn="ctr"/>
                      <a:r>
                        <a:rPr lang="en-US" b="1" dirty="0"/>
                        <a:t>3</a:t>
                      </a:r>
                    </a:p>
                  </a:txBody>
                  <a:tcPr anchor="b"/>
                </a:tc>
                <a:tc>
                  <a:txBody>
                    <a:bodyPr/>
                    <a:lstStyle/>
                    <a:p>
                      <a:r>
                        <a:rPr lang="en-US" dirty="0"/>
                        <a:t>95,061,634</a:t>
                      </a:r>
                    </a:p>
                  </a:txBody>
                  <a:tcPr anchor="b"/>
                </a:tc>
                <a:tc>
                  <a:txBody>
                    <a:bodyPr/>
                    <a:lstStyle/>
                    <a:p>
                      <a:r>
                        <a:rPr lang="en-US" dirty="0"/>
                        <a:t>42,477,746</a:t>
                      </a:r>
                    </a:p>
                  </a:txBody>
                  <a:tcPr anchor="b"/>
                </a:tc>
                <a:tc>
                  <a:txBody>
                    <a:bodyPr/>
                    <a:lstStyle/>
                    <a:p>
                      <a:r>
                        <a:rPr lang="en-US" dirty="0"/>
                        <a:t>32,967,751</a:t>
                      </a:r>
                    </a:p>
                  </a:txBody>
                  <a:tcPr anchor="b"/>
                </a:tc>
                <a:tc>
                  <a:txBody>
                    <a:bodyPr/>
                    <a:lstStyle/>
                    <a:p>
                      <a:r>
                        <a:rPr lang="en-US" dirty="0"/>
                        <a:t>12,728,789</a:t>
                      </a:r>
                    </a:p>
                  </a:txBody>
                  <a:tcPr anchor="b"/>
                </a:tc>
                <a:extLst>
                  <a:ext uri="{0D108BD9-81ED-4DB2-BD59-A6C34878D82A}">
                    <a16:rowId xmlns:a16="http://schemas.microsoft.com/office/drawing/2014/main" val="3927979824"/>
                  </a:ext>
                </a:extLst>
              </a:tr>
              <a:tr h="637368">
                <a:tc>
                  <a:txBody>
                    <a:bodyPr/>
                    <a:lstStyle/>
                    <a:p>
                      <a:pPr algn="ctr"/>
                      <a:r>
                        <a:rPr lang="en-US" b="1" dirty="0"/>
                        <a:t>4</a:t>
                      </a:r>
                    </a:p>
                  </a:txBody>
                  <a:tcPr anchor="b"/>
                </a:tc>
                <a:tc>
                  <a:txBody>
                    <a:bodyPr/>
                    <a:lstStyle/>
                    <a:p>
                      <a:r>
                        <a:rPr lang="en-US" dirty="0"/>
                        <a:t>87,055,801</a:t>
                      </a:r>
                    </a:p>
                  </a:txBody>
                  <a:tcPr anchor="b"/>
                </a:tc>
                <a:tc>
                  <a:txBody>
                    <a:bodyPr/>
                    <a:lstStyle/>
                    <a:p>
                      <a:r>
                        <a:rPr lang="en-US" dirty="0"/>
                        <a:t>42,919,324</a:t>
                      </a:r>
                    </a:p>
                  </a:txBody>
                  <a:tcPr anchor="b"/>
                </a:tc>
                <a:tc>
                  <a:txBody>
                    <a:bodyPr/>
                    <a:lstStyle/>
                    <a:p>
                      <a:r>
                        <a:rPr lang="en-US" dirty="0"/>
                        <a:t>50,693,118</a:t>
                      </a:r>
                    </a:p>
                  </a:txBody>
                  <a:tcPr anchor="b"/>
                </a:tc>
                <a:tc>
                  <a:txBody>
                    <a:bodyPr/>
                    <a:lstStyle/>
                    <a:p>
                      <a:r>
                        <a:rPr lang="en-US" dirty="0"/>
                        <a:t>10,942,331</a:t>
                      </a:r>
                    </a:p>
                  </a:txBody>
                  <a:tcPr anchor="b"/>
                </a:tc>
                <a:extLst>
                  <a:ext uri="{0D108BD9-81ED-4DB2-BD59-A6C34878D82A}">
                    <a16:rowId xmlns:a16="http://schemas.microsoft.com/office/drawing/2014/main" val="598639428"/>
                  </a:ext>
                </a:extLst>
              </a:tr>
              <a:tr h="637368">
                <a:tc>
                  <a:txBody>
                    <a:bodyPr/>
                    <a:lstStyle/>
                    <a:p>
                      <a:pPr algn="ctr"/>
                      <a:r>
                        <a:rPr lang="en-US" b="1" dirty="0"/>
                        <a:t>5</a:t>
                      </a:r>
                    </a:p>
                  </a:txBody>
                  <a:tcPr anchor="b"/>
                </a:tc>
                <a:tc>
                  <a:txBody>
                    <a:bodyPr/>
                    <a:lstStyle/>
                    <a:p>
                      <a:r>
                        <a:rPr lang="en-US" dirty="0"/>
                        <a:t>65,096,738</a:t>
                      </a:r>
                    </a:p>
                  </a:txBody>
                  <a:tcPr anchor="b"/>
                </a:tc>
                <a:tc>
                  <a:txBody>
                    <a:bodyPr/>
                    <a:lstStyle/>
                    <a:p>
                      <a:r>
                        <a:rPr lang="en-US" dirty="0"/>
                        <a:t>31,818,415</a:t>
                      </a:r>
                    </a:p>
                  </a:txBody>
                  <a:tcPr anchor="b"/>
                </a:tc>
                <a:tc>
                  <a:txBody>
                    <a:bodyPr/>
                    <a:lstStyle/>
                    <a:p>
                      <a:r>
                        <a:rPr lang="en-US" dirty="0"/>
                        <a:t>33,013,342</a:t>
                      </a:r>
                    </a:p>
                  </a:txBody>
                  <a:tcPr anchor="b"/>
                </a:tc>
                <a:tc>
                  <a:txBody>
                    <a:bodyPr/>
                    <a:lstStyle/>
                    <a:p>
                      <a:r>
                        <a:rPr lang="en-US" dirty="0"/>
                        <a:t>11,030,674</a:t>
                      </a:r>
                    </a:p>
                  </a:txBody>
                  <a:tcPr anchor="b"/>
                </a:tc>
                <a:extLst>
                  <a:ext uri="{0D108BD9-81ED-4DB2-BD59-A6C34878D82A}">
                    <a16:rowId xmlns:a16="http://schemas.microsoft.com/office/drawing/2014/main" val="346245584"/>
                  </a:ext>
                </a:extLst>
              </a:tr>
              <a:tr h="637368">
                <a:tc>
                  <a:txBody>
                    <a:bodyPr/>
                    <a:lstStyle/>
                    <a:p>
                      <a:pPr algn="ctr"/>
                      <a:r>
                        <a:rPr lang="en-US" b="1" dirty="0"/>
                        <a:t>6</a:t>
                      </a:r>
                    </a:p>
                  </a:txBody>
                  <a:tcPr anchor="b"/>
                </a:tc>
                <a:tc>
                  <a:txBody>
                    <a:bodyPr/>
                    <a:lstStyle/>
                    <a:p>
                      <a:r>
                        <a:rPr lang="en-US" dirty="0"/>
                        <a:t>3,701,896</a:t>
                      </a:r>
                    </a:p>
                  </a:txBody>
                  <a:tcPr anchor="b"/>
                </a:tc>
                <a:tc>
                  <a:txBody>
                    <a:bodyPr/>
                    <a:lstStyle/>
                    <a:p>
                      <a:r>
                        <a:rPr lang="en-US" dirty="0"/>
                        <a:t>1,670,873</a:t>
                      </a:r>
                    </a:p>
                  </a:txBody>
                  <a:tcPr anchor="b"/>
                </a:tc>
                <a:tc>
                  <a:txBody>
                    <a:bodyPr/>
                    <a:lstStyle/>
                    <a:p>
                      <a:r>
                        <a:rPr lang="en-US" dirty="0"/>
                        <a:t>1,146,850</a:t>
                      </a:r>
                    </a:p>
                  </a:txBody>
                  <a:tcPr anchor="b"/>
                </a:tc>
                <a:tc>
                  <a:txBody>
                    <a:bodyPr/>
                    <a:lstStyle/>
                    <a:p>
                      <a:r>
                        <a:rPr lang="en-US" dirty="0"/>
                        <a:t>780,985</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588936" y="286717"/>
            <a:ext cx="12073180" cy="1631216"/>
          </a:xfrm>
          <a:prstGeom prst="rect">
            <a:avLst/>
          </a:prstGeom>
          <a:noFill/>
        </p:spPr>
        <p:txBody>
          <a:bodyPr wrap="square" rtlCol="0">
            <a:spAutoFit/>
          </a:bodyPr>
          <a:lstStyle/>
          <a:p>
            <a:r>
              <a:rPr lang="en-US" sz="2500" dirty="0">
                <a:solidFill>
                  <a:schemeClr val="tx2"/>
                </a:solidFill>
              </a:rPr>
              <a:t>The table below details the total impressions count of all media campaigns with respect to all utilized campaign channels for the stated period (2015 to 2019).</a:t>
            </a:r>
          </a:p>
          <a:p>
            <a:r>
              <a:rPr lang="en-US" sz="2500" dirty="0">
                <a:solidFill>
                  <a:schemeClr val="tx2"/>
                </a:solidFill>
              </a:rPr>
              <a:t>For all the weeks recorded, Facebook channel recorded the highest cost with PLA (Product Listing Ad) channel recording the lowest.</a:t>
            </a:r>
          </a:p>
        </p:txBody>
      </p:sp>
    </p:spTree>
    <p:extLst>
      <p:ext uri="{BB962C8B-B14F-4D97-AF65-F5344CB8AC3E}">
        <p14:creationId xmlns:p14="http://schemas.microsoft.com/office/powerpoint/2010/main" val="3578673941"/>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MPAIGN TYPE BY COST ,textbox ,card ,card ,slicer ,slicer. Please refer to the notes on this slide for details">
            <a:hlinkClick r:id="rId2"/>
            <a:extLst>
              <a:ext uri="{FF2B5EF4-FFF2-40B4-BE49-F238E27FC236}">
                <a16:creationId xmlns:a16="http://schemas.microsoft.com/office/drawing/2014/main" id="{68AAA33E-55D2-492C-A9E7-E2A6396C48CA}"/>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235888480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E0FC24-D12A-FA98-5014-B91E7C744FA3}"/>
              </a:ext>
            </a:extLst>
          </p:cNvPr>
          <p:cNvSpPr>
            <a:spLocks noGrp="1"/>
          </p:cNvSpPr>
          <p:nvPr>
            <p:ph idx="1"/>
          </p:nvPr>
        </p:nvSpPr>
        <p:spPr>
          <a:xfrm>
            <a:off x="139485" y="121556"/>
            <a:ext cx="13003078" cy="7519108"/>
          </a:xfrm>
        </p:spPr>
        <p:txBody>
          <a:bodyPr>
            <a:normAutofit/>
          </a:bodyPr>
          <a:lstStyle/>
          <a:p>
            <a:r>
              <a:rPr lang="en-US" dirty="0"/>
              <a:t>A total of two campaign types were employed within the stated period (2015 - 2019):</a:t>
            </a:r>
          </a:p>
          <a:p>
            <a:pPr marL="967216" lvl="1" indent="-457200">
              <a:buFont typeface="+mj-lt"/>
              <a:buAutoNum type="arabicPeriod"/>
            </a:pPr>
            <a:r>
              <a:rPr lang="en-US" dirty="0"/>
              <a:t>Prospecting</a:t>
            </a:r>
          </a:p>
          <a:p>
            <a:pPr marL="967216" lvl="1" indent="-457200">
              <a:buFont typeface="+mj-lt"/>
              <a:buAutoNum type="arabicPeriod"/>
            </a:pPr>
            <a:r>
              <a:rPr lang="en-US" dirty="0"/>
              <a:t>Remarketing</a:t>
            </a:r>
          </a:p>
          <a:p>
            <a:pPr marL="539822" indent="-457200"/>
            <a:r>
              <a:rPr lang="en-US" dirty="0"/>
              <a:t>The analysis was done with respect to weekly trends of the cost and impressions of these campaign types for the stated period.</a:t>
            </a:r>
          </a:p>
          <a:p>
            <a:pPr marL="539822" indent="-457200"/>
            <a:r>
              <a:rPr lang="en-US" dirty="0"/>
              <a:t>Campaign type with respect to costs in the order of highest to lowest were;</a:t>
            </a:r>
          </a:p>
          <a:p>
            <a:pPr marL="82622" indent="0">
              <a:buNone/>
            </a:pPr>
            <a:r>
              <a:rPr lang="en-US" dirty="0"/>
              <a:t>Prospecting &gt; Remarketing</a:t>
            </a:r>
          </a:p>
          <a:p>
            <a:pPr marL="539822" indent="-457200"/>
            <a:r>
              <a:rPr lang="en-US" dirty="0"/>
              <a:t>Campaign type with respect to impressions in the order of highest to lowest were;</a:t>
            </a:r>
          </a:p>
          <a:p>
            <a:pPr marL="82622" indent="0">
              <a:buNone/>
            </a:pPr>
            <a:r>
              <a:rPr lang="en-US" dirty="0"/>
              <a:t>Prospecting &gt; Remarketing</a:t>
            </a:r>
          </a:p>
          <a:p>
            <a:pPr marL="539822" indent="-457200"/>
            <a:r>
              <a:rPr lang="en-US" dirty="0"/>
              <a:t>For all the weeks of all media campaign for the stated period, Prospecting recorded both the highest with respect to cost and impressions, with Remarketing recording the lowest among the two with respect to cost and impressions.</a:t>
            </a:r>
          </a:p>
          <a:p>
            <a:pPr marL="539822" indent="-457200"/>
            <a:endParaRPr lang="en-US" dirty="0"/>
          </a:p>
          <a:p>
            <a:pPr marL="82622" indent="0">
              <a:buNone/>
            </a:pPr>
            <a:endParaRPr lang="en-US" dirty="0"/>
          </a:p>
          <a:p>
            <a:pPr marL="41821" indent="0">
              <a:buNone/>
            </a:pPr>
            <a:endParaRPr lang="en-US" dirty="0"/>
          </a:p>
        </p:txBody>
      </p:sp>
    </p:spTree>
    <p:extLst>
      <p:ext uri="{BB962C8B-B14F-4D97-AF65-F5344CB8AC3E}">
        <p14:creationId xmlns:p14="http://schemas.microsoft.com/office/powerpoint/2010/main" val="387964178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3242947591"/>
              </p:ext>
            </p:extLst>
          </p:nvPr>
        </p:nvGraphicFramePr>
        <p:xfrm>
          <a:off x="1914039" y="2386739"/>
          <a:ext cx="9376476" cy="5083448"/>
        </p:xfrm>
        <a:graphic>
          <a:graphicData uri="http://schemas.openxmlformats.org/drawingml/2006/table">
            <a:tbl>
              <a:tblPr firstRow="1" bandRow="1">
                <a:tableStyleId>{5C22544A-7EE6-4342-B048-85BDC9FD1C3A}</a:tableStyleId>
              </a:tblPr>
              <a:tblGrid>
                <a:gridCol w="3125492">
                  <a:extLst>
                    <a:ext uri="{9D8B030D-6E8A-4147-A177-3AD203B41FA5}">
                      <a16:colId xmlns:a16="http://schemas.microsoft.com/office/drawing/2014/main" val="661395458"/>
                    </a:ext>
                  </a:extLst>
                </a:gridCol>
                <a:gridCol w="3125492">
                  <a:extLst>
                    <a:ext uri="{9D8B030D-6E8A-4147-A177-3AD203B41FA5}">
                      <a16:colId xmlns:a16="http://schemas.microsoft.com/office/drawing/2014/main" val="3895458504"/>
                    </a:ext>
                  </a:extLst>
                </a:gridCol>
                <a:gridCol w="3125492">
                  <a:extLst>
                    <a:ext uri="{9D8B030D-6E8A-4147-A177-3AD203B41FA5}">
                      <a16:colId xmlns:a16="http://schemas.microsoft.com/office/drawing/2014/main" val="1179196513"/>
                    </a:ext>
                  </a:extLst>
                </a:gridCol>
              </a:tblGrid>
              <a:tr h="635431">
                <a:tc>
                  <a:txBody>
                    <a:bodyPr/>
                    <a:lstStyle/>
                    <a:p>
                      <a:pPr algn="ctr"/>
                      <a:r>
                        <a:rPr lang="en-US" dirty="0"/>
                        <a:t>WEEK</a:t>
                      </a:r>
                    </a:p>
                  </a:txBody>
                  <a:tcPr anchor="b"/>
                </a:tc>
                <a:tc gridSpan="2">
                  <a:txBody>
                    <a:bodyPr/>
                    <a:lstStyle/>
                    <a:p>
                      <a:pPr algn="ctr"/>
                      <a:r>
                        <a:rPr lang="en-US" dirty="0"/>
                        <a:t>CAMPAIGN TYPE BY COST</a:t>
                      </a:r>
                    </a:p>
                  </a:txBody>
                  <a:tcPr anchor="b"/>
                </a:tc>
                <a:tc hMerge="1">
                  <a:txBody>
                    <a:bodyPr/>
                    <a:lstStyle/>
                    <a:p>
                      <a:endParaRPr lang="en-US" dirty="0"/>
                    </a:p>
                  </a:txBody>
                  <a:tcPr/>
                </a:tc>
                <a:extLst>
                  <a:ext uri="{0D108BD9-81ED-4DB2-BD59-A6C34878D82A}">
                    <a16:rowId xmlns:a16="http://schemas.microsoft.com/office/drawing/2014/main" val="748469912"/>
                  </a:ext>
                </a:extLst>
              </a:tr>
              <a:tr h="635431">
                <a:tc>
                  <a:txBody>
                    <a:bodyPr/>
                    <a:lstStyle/>
                    <a:p>
                      <a:pPr algn="ctr"/>
                      <a:endParaRPr lang="en-US" dirty="0"/>
                    </a:p>
                  </a:txBody>
                  <a:tcPr anchor="b"/>
                </a:tc>
                <a:tc>
                  <a:txBody>
                    <a:bodyPr/>
                    <a:lstStyle/>
                    <a:p>
                      <a:pPr algn="ctr"/>
                      <a:r>
                        <a:rPr lang="en-US" b="1" dirty="0"/>
                        <a:t>Prospecting</a:t>
                      </a:r>
                    </a:p>
                  </a:txBody>
                  <a:tcPr anchor="b"/>
                </a:tc>
                <a:tc>
                  <a:txBody>
                    <a:bodyPr/>
                    <a:lstStyle/>
                    <a:p>
                      <a:pPr algn="ctr"/>
                      <a:r>
                        <a:rPr lang="en-US" b="1" dirty="0"/>
                        <a:t>Remarketing</a:t>
                      </a:r>
                    </a:p>
                  </a:txBody>
                  <a:tcPr anchor="b"/>
                </a:tc>
                <a:extLst>
                  <a:ext uri="{0D108BD9-81ED-4DB2-BD59-A6C34878D82A}">
                    <a16:rowId xmlns:a16="http://schemas.microsoft.com/office/drawing/2014/main" val="1998987791"/>
                  </a:ext>
                </a:extLst>
              </a:tr>
              <a:tr h="635431">
                <a:tc>
                  <a:txBody>
                    <a:bodyPr/>
                    <a:lstStyle/>
                    <a:p>
                      <a:pPr algn="ctr"/>
                      <a:r>
                        <a:rPr lang="en-US" b="1" dirty="0"/>
                        <a:t>1</a:t>
                      </a:r>
                    </a:p>
                  </a:txBody>
                  <a:tcPr anchor="b"/>
                </a:tc>
                <a:tc>
                  <a:txBody>
                    <a:bodyPr/>
                    <a:lstStyle/>
                    <a:p>
                      <a:pPr algn="ctr"/>
                      <a:r>
                        <a:rPr lang="en-US" dirty="0"/>
                        <a:t>1,160,550.40</a:t>
                      </a:r>
                    </a:p>
                  </a:txBody>
                  <a:tcPr anchor="b"/>
                </a:tc>
                <a:tc>
                  <a:txBody>
                    <a:bodyPr/>
                    <a:lstStyle/>
                    <a:p>
                      <a:pPr algn="ctr"/>
                      <a:r>
                        <a:rPr lang="en-US" dirty="0"/>
                        <a:t>188,042.11</a:t>
                      </a:r>
                    </a:p>
                  </a:txBody>
                  <a:tcPr anchor="b"/>
                </a:tc>
                <a:extLst>
                  <a:ext uri="{0D108BD9-81ED-4DB2-BD59-A6C34878D82A}">
                    <a16:rowId xmlns:a16="http://schemas.microsoft.com/office/drawing/2014/main" val="275255908"/>
                  </a:ext>
                </a:extLst>
              </a:tr>
              <a:tr h="635431">
                <a:tc>
                  <a:txBody>
                    <a:bodyPr/>
                    <a:lstStyle/>
                    <a:p>
                      <a:pPr algn="ctr"/>
                      <a:r>
                        <a:rPr lang="en-US" b="1" dirty="0"/>
                        <a:t>2</a:t>
                      </a:r>
                    </a:p>
                  </a:txBody>
                  <a:tcPr anchor="b"/>
                </a:tc>
                <a:tc>
                  <a:txBody>
                    <a:bodyPr/>
                    <a:lstStyle/>
                    <a:p>
                      <a:pPr algn="ctr"/>
                      <a:r>
                        <a:rPr lang="en-US" dirty="0"/>
                        <a:t>2,248,398.67</a:t>
                      </a:r>
                    </a:p>
                  </a:txBody>
                  <a:tcPr anchor="b"/>
                </a:tc>
                <a:tc>
                  <a:txBody>
                    <a:bodyPr/>
                    <a:lstStyle/>
                    <a:p>
                      <a:pPr algn="ctr"/>
                      <a:r>
                        <a:rPr lang="en-US" dirty="0"/>
                        <a:t>379,259.37</a:t>
                      </a:r>
                    </a:p>
                  </a:txBody>
                  <a:tcPr anchor="b"/>
                </a:tc>
                <a:extLst>
                  <a:ext uri="{0D108BD9-81ED-4DB2-BD59-A6C34878D82A}">
                    <a16:rowId xmlns:a16="http://schemas.microsoft.com/office/drawing/2014/main" val="4243940612"/>
                  </a:ext>
                </a:extLst>
              </a:tr>
              <a:tr h="635431">
                <a:tc>
                  <a:txBody>
                    <a:bodyPr/>
                    <a:lstStyle/>
                    <a:p>
                      <a:pPr algn="ctr"/>
                      <a:r>
                        <a:rPr lang="en-US" b="1" dirty="0"/>
                        <a:t>3</a:t>
                      </a:r>
                    </a:p>
                  </a:txBody>
                  <a:tcPr anchor="b"/>
                </a:tc>
                <a:tc>
                  <a:txBody>
                    <a:bodyPr/>
                    <a:lstStyle/>
                    <a:p>
                      <a:pPr algn="ctr"/>
                      <a:r>
                        <a:rPr lang="en-US" dirty="0"/>
                        <a:t>2,224,537.30</a:t>
                      </a:r>
                    </a:p>
                  </a:txBody>
                  <a:tcPr anchor="b"/>
                </a:tc>
                <a:tc>
                  <a:txBody>
                    <a:bodyPr/>
                    <a:lstStyle/>
                    <a:p>
                      <a:pPr algn="ctr"/>
                      <a:r>
                        <a:rPr lang="en-US" dirty="0"/>
                        <a:t>395,347.16</a:t>
                      </a:r>
                    </a:p>
                  </a:txBody>
                  <a:tcPr anchor="b"/>
                </a:tc>
                <a:extLst>
                  <a:ext uri="{0D108BD9-81ED-4DB2-BD59-A6C34878D82A}">
                    <a16:rowId xmlns:a16="http://schemas.microsoft.com/office/drawing/2014/main" val="3927979824"/>
                  </a:ext>
                </a:extLst>
              </a:tr>
              <a:tr h="635431">
                <a:tc>
                  <a:txBody>
                    <a:bodyPr/>
                    <a:lstStyle/>
                    <a:p>
                      <a:pPr algn="ctr"/>
                      <a:r>
                        <a:rPr lang="en-US" b="1" dirty="0"/>
                        <a:t>4</a:t>
                      </a:r>
                    </a:p>
                  </a:txBody>
                  <a:tcPr anchor="b"/>
                </a:tc>
                <a:tc>
                  <a:txBody>
                    <a:bodyPr/>
                    <a:lstStyle/>
                    <a:p>
                      <a:pPr algn="ctr"/>
                      <a:r>
                        <a:rPr lang="en-US" dirty="0"/>
                        <a:t>2,169,384.48</a:t>
                      </a:r>
                    </a:p>
                  </a:txBody>
                  <a:tcPr anchor="b"/>
                </a:tc>
                <a:tc>
                  <a:txBody>
                    <a:bodyPr/>
                    <a:lstStyle/>
                    <a:p>
                      <a:pPr algn="ctr"/>
                      <a:r>
                        <a:rPr lang="en-US" dirty="0"/>
                        <a:t>363,690.83</a:t>
                      </a:r>
                    </a:p>
                  </a:txBody>
                  <a:tcPr anchor="b"/>
                </a:tc>
                <a:extLst>
                  <a:ext uri="{0D108BD9-81ED-4DB2-BD59-A6C34878D82A}">
                    <a16:rowId xmlns:a16="http://schemas.microsoft.com/office/drawing/2014/main" val="598639428"/>
                  </a:ext>
                </a:extLst>
              </a:tr>
              <a:tr h="635431">
                <a:tc>
                  <a:txBody>
                    <a:bodyPr/>
                    <a:lstStyle/>
                    <a:p>
                      <a:pPr algn="ctr"/>
                      <a:r>
                        <a:rPr lang="en-US" b="1" dirty="0"/>
                        <a:t>5</a:t>
                      </a:r>
                    </a:p>
                  </a:txBody>
                  <a:tcPr anchor="b"/>
                </a:tc>
                <a:tc>
                  <a:txBody>
                    <a:bodyPr/>
                    <a:lstStyle/>
                    <a:p>
                      <a:pPr algn="ctr"/>
                      <a:r>
                        <a:rPr lang="en-US" dirty="0"/>
                        <a:t>1,759,411.40</a:t>
                      </a:r>
                    </a:p>
                  </a:txBody>
                  <a:tcPr anchor="b"/>
                </a:tc>
                <a:tc>
                  <a:txBody>
                    <a:bodyPr/>
                    <a:lstStyle/>
                    <a:p>
                      <a:pPr algn="ctr"/>
                      <a:r>
                        <a:rPr lang="en-US" dirty="0"/>
                        <a:t>293,931.55</a:t>
                      </a:r>
                    </a:p>
                  </a:txBody>
                  <a:tcPr anchor="b"/>
                </a:tc>
                <a:extLst>
                  <a:ext uri="{0D108BD9-81ED-4DB2-BD59-A6C34878D82A}">
                    <a16:rowId xmlns:a16="http://schemas.microsoft.com/office/drawing/2014/main" val="346245584"/>
                  </a:ext>
                </a:extLst>
              </a:tr>
              <a:tr h="635431">
                <a:tc>
                  <a:txBody>
                    <a:bodyPr/>
                    <a:lstStyle/>
                    <a:p>
                      <a:pPr algn="ctr"/>
                      <a:r>
                        <a:rPr lang="en-US" b="1" dirty="0"/>
                        <a:t>6</a:t>
                      </a:r>
                    </a:p>
                  </a:txBody>
                  <a:tcPr anchor="b"/>
                </a:tc>
                <a:tc>
                  <a:txBody>
                    <a:bodyPr/>
                    <a:lstStyle/>
                    <a:p>
                      <a:pPr algn="ctr"/>
                      <a:r>
                        <a:rPr lang="en-US" dirty="0"/>
                        <a:t>111,861.52</a:t>
                      </a:r>
                    </a:p>
                  </a:txBody>
                  <a:tcPr anchor="b"/>
                </a:tc>
                <a:tc>
                  <a:txBody>
                    <a:bodyPr/>
                    <a:lstStyle/>
                    <a:p>
                      <a:pPr algn="ctr"/>
                      <a:r>
                        <a:rPr lang="en-US" dirty="0"/>
                        <a:t>16,119.20</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619932" y="302213"/>
            <a:ext cx="11964690" cy="1631216"/>
          </a:xfrm>
          <a:prstGeom prst="rect">
            <a:avLst/>
          </a:prstGeom>
          <a:noFill/>
        </p:spPr>
        <p:txBody>
          <a:bodyPr wrap="square" rtlCol="0">
            <a:spAutoFit/>
          </a:bodyPr>
          <a:lstStyle/>
          <a:p>
            <a:r>
              <a:rPr lang="en-US" sz="2500" dirty="0">
                <a:solidFill>
                  <a:schemeClr val="tx2"/>
                </a:solidFill>
              </a:rPr>
              <a:t>The table below details the total cost of all media campaigns with respect to campaign types for the stated period (2015 to 2019).</a:t>
            </a:r>
          </a:p>
          <a:p>
            <a:r>
              <a:rPr lang="en-US" sz="2500" dirty="0">
                <a:solidFill>
                  <a:schemeClr val="tx2"/>
                </a:solidFill>
              </a:rPr>
              <a:t>For all the weeks recorded, </a:t>
            </a:r>
            <a:r>
              <a:rPr lang="en-US" sz="2500" b="1" dirty="0">
                <a:solidFill>
                  <a:schemeClr val="tx2"/>
                </a:solidFill>
              </a:rPr>
              <a:t>Prospecting</a:t>
            </a:r>
            <a:r>
              <a:rPr lang="en-US" sz="2500" dirty="0">
                <a:solidFill>
                  <a:schemeClr val="tx2"/>
                </a:solidFill>
              </a:rPr>
              <a:t> recorded the highest costs with </a:t>
            </a:r>
            <a:r>
              <a:rPr lang="en-US" sz="2500" b="1" dirty="0">
                <a:solidFill>
                  <a:schemeClr val="tx2"/>
                </a:solidFill>
              </a:rPr>
              <a:t>Remarketing</a:t>
            </a:r>
            <a:r>
              <a:rPr lang="en-US" sz="2500" dirty="0">
                <a:solidFill>
                  <a:schemeClr val="tx2"/>
                </a:solidFill>
              </a:rPr>
              <a:t> recording the lowest.</a:t>
            </a:r>
          </a:p>
        </p:txBody>
      </p:sp>
    </p:spTree>
    <p:extLst>
      <p:ext uri="{BB962C8B-B14F-4D97-AF65-F5344CB8AC3E}">
        <p14:creationId xmlns:p14="http://schemas.microsoft.com/office/powerpoint/2010/main" val="114142721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762268" y="736711"/>
            <a:ext cx="11734264" cy="780995"/>
          </a:xfrm>
        </p:spPr>
        <p:txBody>
          <a:bodyPr>
            <a:normAutofit/>
          </a:bodyPr>
          <a:lstStyle/>
          <a:p>
            <a:r>
              <a:rPr lang="en-US" sz="4000" b="1" dirty="0">
                <a:effectLst/>
              </a:rPr>
              <a:t>INTRODUCTION</a:t>
            </a:r>
            <a:r>
              <a:rPr lang="en-US" sz="4000" dirty="0">
                <a:effectLst/>
              </a:rPr>
              <a:t> </a:t>
            </a:r>
          </a:p>
        </p:txBody>
      </p:sp>
      <p:sp>
        <p:nvSpPr>
          <p:cNvPr id="4" name="Content Placeholder 3">
            <a:extLst>
              <a:ext uri="{FF2B5EF4-FFF2-40B4-BE49-F238E27FC236}">
                <a16:creationId xmlns:a16="http://schemas.microsoft.com/office/drawing/2014/main" id="{68371532-B3DD-4534-BC45-3D2626C0133C}"/>
              </a:ext>
            </a:extLst>
          </p:cNvPr>
          <p:cNvSpPr>
            <a:spLocks noGrp="1"/>
          </p:cNvSpPr>
          <p:nvPr>
            <p:ph idx="1"/>
          </p:nvPr>
        </p:nvSpPr>
        <p:spPr>
          <a:xfrm>
            <a:off x="762268" y="1658318"/>
            <a:ext cx="11734264" cy="5377371"/>
          </a:xfrm>
        </p:spPr>
        <p:txBody>
          <a:bodyPr/>
          <a:lstStyle/>
          <a:p>
            <a:pPr marL="41821" indent="0">
              <a:buNone/>
            </a:pPr>
            <a:endParaRPr lang="en-US" sz="2500" b="0" i="0" dirty="0">
              <a:effectLst/>
            </a:endParaRPr>
          </a:p>
          <a:p>
            <a:pPr marL="41821" indent="0">
              <a:buNone/>
            </a:pPr>
            <a:r>
              <a:rPr lang="en-US" sz="2500" b="0" i="0" dirty="0">
                <a:effectLst/>
              </a:rPr>
              <a:t>This data validation meeting for a media campaign aims to review and validate the data collected during the media campaign from 2015 to 2019, as well as verify its accuracy and reliability. By conducting this validation process, we will gain valuable insights into the performance and effectiveness of the campaign for the stated period, enabling us to make informed decisions and optimize  future media campaign strategies.</a:t>
            </a:r>
          </a:p>
          <a:p>
            <a:pPr marL="41821" indent="0">
              <a:buNone/>
            </a:pPr>
            <a:endParaRPr lang="en-US" sz="2500" dirty="0">
              <a:effectLst/>
              <a:latin typeface="Söhne"/>
            </a:endParaRPr>
          </a:p>
          <a:p>
            <a:pPr marL="41821" indent="0" algn="ctr">
              <a:buNone/>
            </a:pPr>
            <a:endParaRPr lang="en-US" sz="2500" dirty="0">
              <a:effectLst/>
              <a:latin typeface="Söhne"/>
            </a:endParaRPr>
          </a:p>
          <a:p>
            <a:pPr marL="41821" indent="0">
              <a:buNone/>
            </a:pPr>
            <a:endParaRPr lang="en-US" dirty="0"/>
          </a:p>
        </p:txBody>
      </p:sp>
    </p:spTree>
    <p:extLst>
      <p:ext uri="{BB962C8B-B14F-4D97-AF65-F5344CB8AC3E}">
        <p14:creationId xmlns:p14="http://schemas.microsoft.com/office/powerpoint/2010/main" val="326507745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rd ,textbox ,slicer ,slicer ,CAMPAIGN TYPE BY IMPRESSIONS. Please refer to the notes on this slide for details">
            <a:hlinkClick r:id="rId2"/>
            <a:extLst>
              <a:ext uri="{FF2B5EF4-FFF2-40B4-BE49-F238E27FC236}">
                <a16:creationId xmlns:a16="http://schemas.microsoft.com/office/drawing/2014/main" id="{9E477259-C81D-4688-896B-5A435969DA72}"/>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42384602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1621034169"/>
              </p:ext>
            </p:extLst>
          </p:nvPr>
        </p:nvGraphicFramePr>
        <p:xfrm>
          <a:off x="1914039" y="2386739"/>
          <a:ext cx="9376476" cy="5083448"/>
        </p:xfrm>
        <a:graphic>
          <a:graphicData uri="http://schemas.openxmlformats.org/drawingml/2006/table">
            <a:tbl>
              <a:tblPr firstRow="1" bandRow="1">
                <a:tableStyleId>{5C22544A-7EE6-4342-B048-85BDC9FD1C3A}</a:tableStyleId>
              </a:tblPr>
              <a:tblGrid>
                <a:gridCol w="3125492">
                  <a:extLst>
                    <a:ext uri="{9D8B030D-6E8A-4147-A177-3AD203B41FA5}">
                      <a16:colId xmlns:a16="http://schemas.microsoft.com/office/drawing/2014/main" val="661395458"/>
                    </a:ext>
                  </a:extLst>
                </a:gridCol>
                <a:gridCol w="3125492">
                  <a:extLst>
                    <a:ext uri="{9D8B030D-6E8A-4147-A177-3AD203B41FA5}">
                      <a16:colId xmlns:a16="http://schemas.microsoft.com/office/drawing/2014/main" val="3895458504"/>
                    </a:ext>
                  </a:extLst>
                </a:gridCol>
                <a:gridCol w="3125492">
                  <a:extLst>
                    <a:ext uri="{9D8B030D-6E8A-4147-A177-3AD203B41FA5}">
                      <a16:colId xmlns:a16="http://schemas.microsoft.com/office/drawing/2014/main" val="1179196513"/>
                    </a:ext>
                  </a:extLst>
                </a:gridCol>
              </a:tblGrid>
              <a:tr h="635431">
                <a:tc>
                  <a:txBody>
                    <a:bodyPr/>
                    <a:lstStyle/>
                    <a:p>
                      <a:pPr algn="ctr"/>
                      <a:r>
                        <a:rPr lang="en-US" dirty="0"/>
                        <a:t>WEEK</a:t>
                      </a:r>
                    </a:p>
                  </a:txBody>
                  <a:tcPr anchor="b"/>
                </a:tc>
                <a:tc gridSpan="2">
                  <a:txBody>
                    <a:bodyPr/>
                    <a:lstStyle/>
                    <a:p>
                      <a:pPr algn="ctr"/>
                      <a:r>
                        <a:rPr lang="en-US" dirty="0"/>
                        <a:t>CAMPAIGN TYPE BY IMPRESSIONS COUNT</a:t>
                      </a:r>
                    </a:p>
                  </a:txBody>
                  <a:tcPr anchor="b"/>
                </a:tc>
                <a:tc hMerge="1">
                  <a:txBody>
                    <a:bodyPr/>
                    <a:lstStyle/>
                    <a:p>
                      <a:endParaRPr lang="en-US" dirty="0"/>
                    </a:p>
                  </a:txBody>
                  <a:tcPr/>
                </a:tc>
                <a:extLst>
                  <a:ext uri="{0D108BD9-81ED-4DB2-BD59-A6C34878D82A}">
                    <a16:rowId xmlns:a16="http://schemas.microsoft.com/office/drawing/2014/main" val="748469912"/>
                  </a:ext>
                </a:extLst>
              </a:tr>
              <a:tr h="635431">
                <a:tc>
                  <a:txBody>
                    <a:bodyPr/>
                    <a:lstStyle/>
                    <a:p>
                      <a:pPr algn="ctr"/>
                      <a:endParaRPr lang="en-US" dirty="0"/>
                    </a:p>
                  </a:txBody>
                  <a:tcPr anchor="b"/>
                </a:tc>
                <a:tc>
                  <a:txBody>
                    <a:bodyPr/>
                    <a:lstStyle/>
                    <a:p>
                      <a:pPr algn="ctr"/>
                      <a:r>
                        <a:rPr lang="en-US" b="1" dirty="0"/>
                        <a:t>Prospecting</a:t>
                      </a:r>
                    </a:p>
                  </a:txBody>
                  <a:tcPr anchor="b"/>
                </a:tc>
                <a:tc>
                  <a:txBody>
                    <a:bodyPr/>
                    <a:lstStyle/>
                    <a:p>
                      <a:pPr algn="ctr"/>
                      <a:r>
                        <a:rPr lang="en-US" b="1" dirty="0"/>
                        <a:t>Remarketing</a:t>
                      </a:r>
                    </a:p>
                  </a:txBody>
                  <a:tcPr anchor="b"/>
                </a:tc>
                <a:extLst>
                  <a:ext uri="{0D108BD9-81ED-4DB2-BD59-A6C34878D82A}">
                    <a16:rowId xmlns:a16="http://schemas.microsoft.com/office/drawing/2014/main" val="1998987791"/>
                  </a:ext>
                </a:extLst>
              </a:tr>
              <a:tr h="635431">
                <a:tc>
                  <a:txBody>
                    <a:bodyPr/>
                    <a:lstStyle/>
                    <a:p>
                      <a:pPr algn="ctr"/>
                      <a:r>
                        <a:rPr lang="en-US" b="1" dirty="0"/>
                        <a:t>1</a:t>
                      </a:r>
                    </a:p>
                  </a:txBody>
                  <a:tcPr anchor="b"/>
                </a:tc>
                <a:tc>
                  <a:txBody>
                    <a:bodyPr/>
                    <a:lstStyle/>
                    <a:p>
                      <a:pPr algn="ctr"/>
                      <a:r>
                        <a:rPr lang="en-US" dirty="0"/>
                        <a:t>67,091,526</a:t>
                      </a:r>
                    </a:p>
                  </a:txBody>
                  <a:tcPr anchor="b"/>
                </a:tc>
                <a:tc>
                  <a:txBody>
                    <a:bodyPr/>
                    <a:lstStyle/>
                    <a:p>
                      <a:pPr algn="ctr"/>
                      <a:r>
                        <a:rPr lang="en-US" dirty="0"/>
                        <a:t>22,485,166</a:t>
                      </a:r>
                    </a:p>
                  </a:txBody>
                  <a:tcPr anchor="b"/>
                </a:tc>
                <a:extLst>
                  <a:ext uri="{0D108BD9-81ED-4DB2-BD59-A6C34878D82A}">
                    <a16:rowId xmlns:a16="http://schemas.microsoft.com/office/drawing/2014/main" val="275255908"/>
                  </a:ext>
                </a:extLst>
              </a:tr>
              <a:tr h="635431">
                <a:tc>
                  <a:txBody>
                    <a:bodyPr/>
                    <a:lstStyle/>
                    <a:p>
                      <a:pPr algn="ctr"/>
                      <a:r>
                        <a:rPr lang="en-US" b="1" dirty="0"/>
                        <a:t>2</a:t>
                      </a:r>
                    </a:p>
                  </a:txBody>
                  <a:tcPr anchor="b"/>
                </a:tc>
                <a:tc>
                  <a:txBody>
                    <a:bodyPr/>
                    <a:lstStyle/>
                    <a:p>
                      <a:pPr algn="ctr"/>
                      <a:r>
                        <a:rPr lang="en-US" dirty="0"/>
                        <a:t>140,245,732</a:t>
                      </a:r>
                    </a:p>
                  </a:txBody>
                  <a:tcPr anchor="b"/>
                </a:tc>
                <a:tc>
                  <a:txBody>
                    <a:bodyPr/>
                    <a:lstStyle/>
                    <a:p>
                      <a:pPr algn="ctr"/>
                      <a:r>
                        <a:rPr lang="en-US" dirty="0"/>
                        <a:t>45,312,514</a:t>
                      </a:r>
                    </a:p>
                  </a:txBody>
                  <a:tcPr anchor="b"/>
                </a:tc>
                <a:extLst>
                  <a:ext uri="{0D108BD9-81ED-4DB2-BD59-A6C34878D82A}">
                    <a16:rowId xmlns:a16="http://schemas.microsoft.com/office/drawing/2014/main" val="4243940612"/>
                  </a:ext>
                </a:extLst>
              </a:tr>
              <a:tr h="635431">
                <a:tc>
                  <a:txBody>
                    <a:bodyPr/>
                    <a:lstStyle/>
                    <a:p>
                      <a:pPr algn="ctr"/>
                      <a:r>
                        <a:rPr lang="en-US" b="1" dirty="0"/>
                        <a:t>3</a:t>
                      </a:r>
                    </a:p>
                  </a:txBody>
                  <a:tcPr anchor="b"/>
                </a:tc>
                <a:tc>
                  <a:txBody>
                    <a:bodyPr/>
                    <a:lstStyle/>
                    <a:p>
                      <a:pPr algn="ctr"/>
                      <a:r>
                        <a:rPr lang="en-US" dirty="0"/>
                        <a:t>138,469,113</a:t>
                      </a:r>
                    </a:p>
                  </a:txBody>
                  <a:tcPr anchor="b"/>
                </a:tc>
                <a:tc>
                  <a:txBody>
                    <a:bodyPr/>
                    <a:lstStyle/>
                    <a:p>
                      <a:pPr algn="ctr"/>
                      <a:r>
                        <a:rPr lang="en-US" dirty="0"/>
                        <a:t>44,766,807</a:t>
                      </a:r>
                    </a:p>
                  </a:txBody>
                  <a:tcPr anchor="b"/>
                </a:tc>
                <a:extLst>
                  <a:ext uri="{0D108BD9-81ED-4DB2-BD59-A6C34878D82A}">
                    <a16:rowId xmlns:a16="http://schemas.microsoft.com/office/drawing/2014/main" val="3927979824"/>
                  </a:ext>
                </a:extLst>
              </a:tr>
              <a:tr h="635431">
                <a:tc>
                  <a:txBody>
                    <a:bodyPr/>
                    <a:lstStyle/>
                    <a:p>
                      <a:pPr algn="ctr"/>
                      <a:r>
                        <a:rPr lang="en-US" b="1" dirty="0"/>
                        <a:t>4</a:t>
                      </a:r>
                    </a:p>
                  </a:txBody>
                  <a:tcPr anchor="b"/>
                </a:tc>
                <a:tc>
                  <a:txBody>
                    <a:bodyPr/>
                    <a:lstStyle/>
                    <a:p>
                      <a:pPr algn="ctr"/>
                      <a:r>
                        <a:rPr lang="en-US" dirty="0"/>
                        <a:t>149,359,425</a:t>
                      </a:r>
                    </a:p>
                  </a:txBody>
                  <a:tcPr anchor="b"/>
                </a:tc>
                <a:tc>
                  <a:txBody>
                    <a:bodyPr/>
                    <a:lstStyle/>
                    <a:p>
                      <a:pPr algn="ctr"/>
                      <a:r>
                        <a:rPr lang="en-US" dirty="0"/>
                        <a:t>42,251,149</a:t>
                      </a:r>
                    </a:p>
                  </a:txBody>
                  <a:tcPr anchor="b"/>
                </a:tc>
                <a:extLst>
                  <a:ext uri="{0D108BD9-81ED-4DB2-BD59-A6C34878D82A}">
                    <a16:rowId xmlns:a16="http://schemas.microsoft.com/office/drawing/2014/main" val="598639428"/>
                  </a:ext>
                </a:extLst>
              </a:tr>
              <a:tr h="635431">
                <a:tc>
                  <a:txBody>
                    <a:bodyPr/>
                    <a:lstStyle/>
                    <a:p>
                      <a:pPr algn="ctr"/>
                      <a:r>
                        <a:rPr lang="en-US" b="1" dirty="0"/>
                        <a:t>5</a:t>
                      </a:r>
                    </a:p>
                  </a:txBody>
                  <a:tcPr anchor="b"/>
                </a:tc>
                <a:tc>
                  <a:txBody>
                    <a:bodyPr/>
                    <a:lstStyle/>
                    <a:p>
                      <a:pPr algn="ctr"/>
                      <a:r>
                        <a:rPr lang="en-US" dirty="0"/>
                        <a:t>108,949,608</a:t>
                      </a:r>
                    </a:p>
                  </a:txBody>
                  <a:tcPr anchor="b"/>
                </a:tc>
                <a:tc>
                  <a:txBody>
                    <a:bodyPr/>
                    <a:lstStyle/>
                    <a:p>
                      <a:pPr algn="ctr"/>
                      <a:r>
                        <a:rPr lang="en-US" dirty="0"/>
                        <a:t>32,009,561</a:t>
                      </a:r>
                    </a:p>
                  </a:txBody>
                  <a:tcPr anchor="b"/>
                </a:tc>
                <a:extLst>
                  <a:ext uri="{0D108BD9-81ED-4DB2-BD59-A6C34878D82A}">
                    <a16:rowId xmlns:a16="http://schemas.microsoft.com/office/drawing/2014/main" val="346245584"/>
                  </a:ext>
                </a:extLst>
              </a:tr>
              <a:tr h="635431">
                <a:tc>
                  <a:txBody>
                    <a:bodyPr/>
                    <a:lstStyle/>
                    <a:p>
                      <a:pPr algn="ctr"/>
                      <a:r>
                        <a:rPr lang="en-US" b="1" dirty="0"/>
                        <a:t>6</a:t>
                      </a:r>
                    </a:p>
                  </a:txBody>
                  <a:tcPr anchor="b"/>
                </a:tc>
                <a:tc>
                  <a:txBody>
                    <a:bodyPr/>
                    <a:lstStyle/>
                    <a:p>
                      <a:pPr algn="ctr"/>
                      <a:r>
                        <a:rPr lang="en-US" dirty="0"/>
                        <a:t>5,320,519</a:t>
                      </a:r>
                    </a:p>
                  </a:txBody>
                  <a:tcPr anchor="b"/>
                </a:tc>
                <a:tc>
                  <a:txBody>
                    <a:bodyPr/>
                    <a:lstStyle/>
                    <a:p>
                      <a:pPr algn="ctr"/>
                      <a:r>
                        <a:rPr lang="en-US" dirty="0"/>
                        <a:t>1,980,085</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619932" y="302213"/>
            <a:ext cx="11964690" cy="1631216"/>
          </a:xfrm>
          <a:prstGeom prst="rect">
            <a:avLst/>
          </a:prstGeom>
          <a:noFill/>
        </p:spPr>
        <p:txBody>
          <a:bodyPr wrap="square" rtlCol="0">
            <a:spAutoFit/>
          </a:bodyPr>
          <a:lstStyle/>
          <a:p>
            <a:r>
              <a:rPr lang="en-US" sz="2500" dirty="0">
                <a:solidFill>
                  <a:schemeClr val="tx2"/>
                </a:solidFill>
              </a:rPr>
              <a:t>The table below details the total cost of all media campaigns with respect to campaign types for the stated period (2015 to 2019).</a:t>
            </a:r>
          </a:p>
          <a:p>
            <a:r>
              <a:rPr lang="en-US" sz="2500" dirty="0">
                <a:solidFill>
                  <a:schemeClr val="tx2"/>
                </a:solidFill>
              </a:rPr>
              <a:t>For all the weeks recorded, </a:t>
            </a:r>
            <a:r>
              <a:rPr lang="en-US" sz="2500" b="1" dirty="0">
                <a:solidFill>
                  <a:schemeClr val="tx2"/>
                </a:solidFill>
              </a:rPr>
              <a:t>Prospecting</a:t>
            </a:r>
            <a:r>
              <a:rPr lang="en-US" sz="2500" dirty="0">
                <a:solidFill>
                  <a:schemeClr val="tx2"/>
                </a:solidFill>
              </a:rPr>
              <a:t> recorded the highest costs with </a:t>
            </a:r>
            <a:r>
              <a:rPr lang="en-US" sz="2500" b="1" dirty="0">
                <a:solidFill>
                  <a:schemeClr val="tx2"/>
                </a:solidFill>
              </a:rPr>
              <a:t>Remarketing</a:t>
            </a:r>
            <a:r>
              <a:rPr lang="en-US" sz="2500" dirty="0">
                <a:solidFill>
                  <a:schemeClr val="tx2"/>
                </a:solidFill>
              </a:rPr>
              <a:t> recording the lowest.</a:t>
            </a:r>
          </a:p>
        </p:txBody>
      </p:sp>
    </p:spTree>
    <p:extLst>
      <p:ext uri="{BB962C8B-B14F-4D97-AF65-F5344CB8AC3E}">
        <p14:creationId xmlns:p14="http://schemas.microsoft.com/office/powerpoint/2010/main" val="1275755406"/>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MPAIGN BRAND TYPE BY COST ,textbox ,card ,card ,slicer ,slicer. Please refer to the notes on this slide for details">
            <a:hlinkClick r:id="rId2"/>
            <a:extLst>
              <a:ext uri="{FF2B5EF4-FFF2-40B4-BE49-F238E27FC236}">
                <a16:creationId xmlns:a16="http://schemas.microsoft.com/office/drawing/2014/main" id="{6E290811-5854-40AB-8D9C-1EF93FBC769E}"/>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92441276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DC8F0E-175D-2B16-5F19-623A88CA5FE6}"/>
              </a:ext>
            </a:extLst>
          </p:cNvPr>
          <p:cNvSpPr>
            <a:spLocks noGrp="1"/>
          </p:cNvSpPr>
          <p:nvPr>
            <p:ph idx="1"/>
          </p:nvPr>
        </p:nvSpPr>
        <p:spPr>
          <a:xfrm>
            <a:off x="993752" y="495946"/>
            <a:ext cx="11259716" cy="6679769"/>
          </a:xfrm>
        </p:spPr>
        <p:txBody>
          <a:bodyPr>
            <a:normAutofit fontScale="92500" lnSpcReduction="20000"/>
          </a:bodyPr>
          <a:lstStyle/>
          <a:p>
            <a:r>
              <a:rPr lang="en-US" dirty="0"/>
              <a:t>A total of two campaign brand types were employed within the stated period (2015 - 2019):</a:t>
            </a:r>
          </a:p>
          <a:p>
            <a:pPr marL="967216" lvl="1" indent="-457200">
              <a:buFont typeface="+mj-lt"/>
              <a:buAutoNum type="arabicPeriod"/>
            </a:pPr>
            <a:r>
              <a:rPr lang="en-US" dirty="0"/>
              <a:t>Brand</a:t>
            </a:r>
          </a:p>
          <a:p>
            <a:pPr marL="967216" lvl="1" indent="-457200">
              <a:buFont typeface="+mj-lt"/>
              <a:buAutoNum type="arabicPeriod"/>
            </a:pPr>
            <a:r>
              <a:rPr lang="en-US" dirty="0"/>
              <a:t>Generic</a:t>
            </a:r>
          </a:p>
          <a:p>
            <a:pPr marL="539822" indent="-457200"/>
            <a:r>
              <a:rPr lang="en-US" dirty="0"/>
              <a:t>Analysis was done with respect to weekly trends of the cost and impressions of these campaign brand types for the stated period.</a:t>
            </a:r>
          </a:p>
          <a:p>
            <a:pPr marL="539822" indent="-457200"/>
            <a:r>
              <a:rPr lang="en-US" dirty="0"/>
              <a:t>Brand type with respect to costs in the order of highest to lowest were;</a:t>
            </a:r>
          </a:p>
          <a:p>
            <a:pPr marL="82622" indent="0">
              <a:buNone/>
            </a:pPr>
            <a:r>
              <a:rPr lang="en-US" dirty="0"/>
              <a:t>Generic &gt;Brand</a:t>
            </a:r>
          </a:p>
          <a:p>
            <a:pPr marL="539822" indent="-457200"/>
            <a:r>
              <a:rPr lang="en-US" dirty="0"/>
              <a:t>Campaign type with respect to impressions in the order of highest to lowest were;</a:t>
            </a:r>
          </a:p>
          <a:p>
            <a:pPr marL="82622" indent="0">
              <a:buNone/>
            </a:pPr>
            <a:r>
              <a:rPr lang="en-US" dirty="0"/>
              <a:t>Generic &gt;Brand</a:t>
            </a:r>
          </a:p>
          <a:p>
            <a:pPr marL="539822" indent="-457200"/>
            <a:r>
              <a:rPr lang="en-US" dirty="0"/>
              <a:t>For all the weeks of all media campaign for the stated period, Generic brand types recorded the highest with respect to cost and impressions, with Branded brand types recording the lowest among the two with respect to cost and impressions.</a:t>
            </a:r>
          </a:p>
          <a:p>
            <a:endParaRPr lang="en-US" dirty="0"/>
          </a:p>
        </p:txBody>
      </p:sp>
    </p:spTree>
    <p:extLst>
      <p:ext uri="{BB962C8B-B14F-4D97-AF65-F5344CB8AC3E}">
        <p14:creationId xmlns:p14="http://schemas.microsoft.com/office/powerpoint/2010/main" val="33035521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305788030"/>
              </p:ext>
            </p:extLst>
          </p:nvPr>
        </p:nvGraphicFramePr>
        <p:xfrm>
          <a:off x="1914039" y="2386739"/>
          <a:ext cx="9376476" cy="5083448"/>
        </p:xfrm>
        <a:graphic>
          <a:graphicData uri="http://schemas.openxmlformats.org/drawingml/2006/table">
            <a:tbl>
              <a:tblPr firstRow="1" bandRow="1">
                <a:tableStyleId>{5C22544A-7EE6-4342-B048-85BDC9FD1C3A}</a:tableStyleId>
              </a:tblPr>
              <a:tblGrid>
                <a:gridCol w="3125492">
                  <a:extLst>
                    <a:ext uri="{9D8B030D-6E8A-4147-A177-3AD203B41FA5}">
                      <a16:colId xmlns:a16="http://schemas.microsoft.com/office/drawing/2014/main" val="661395458"/>
                    </a:ext>
                  </a:extLst>
                </a:gridCol>
                <a:gridCol w="3125492">
                  <a:extLst>
                    <a:ext uri="{9D8B030D-6E8A-4147-A177-3AD203B41FA5}">
                      <a16:colId xmlns:a16="http://schemas.microsoft.com/office/drawing/2014/main" val="3895458504"/>
                    </a:ext>
                  </a:extLst>
                </a:gridCol>
                <a:gridCol w="3125492">
                  <a:extLst>
                    <a:ext uri="{9D8B030D-6E8A-4147-A177-3AD203B41FA5}">
                      <a16:colId xmlns:a16="http://schemas.microsoft.com/office/drawing/2014/main" val="1179196513"/>
                    </a:ext>
                  </a:extLst>
                </a:gridCol>
              </a:tblGrid>
              <a:tr h="635431">
                <a:tc>
                  <a:txBody>
                    <a:bodyPr/>
                    <a:lstStyle/>
                    <a:p>
                      <a:pPr algn="ctr"/>
                      <a:r>
                        <a:rPr lang="en-US" dirty="0"/>
                        <a:t>WEEK</a:t>
                      </a:r>
                    </a:p>
                  </a:txBody>
                  <a:tcPr anchor="b"/>
                </a:tc>
                <a:tc gridSpan="2">
                  <a:txBody>
                    <a:bodyPr/>
                    <a:lstStyle/>
                    <a:p>
                      <a:pPr algn="ctr"/>
                      <a:r>
                        <a:rPr lang="en-US" dirty="0"/>
                        <a:t>CAMPAIGN BRAND TYPE BY COST</a:t>
                      </a:r>
                    </a:p>
                  </a:txBody>
                  <a:tcPr anchor="b"/>
                </a:tc>
                <a:tc hMerge="1">
                  <a:txBody>
                    <a:bodyPr/>
                    <a:lstStyle/>
                    <a:p>
                      <a:endParaRPr lang="en-US" dirty="0"/>
                    </a:p>
                  </a:txBody>
                  <a:tcPr/>
                </a:tc>
                <a:extLst>
                  <a:ext uri="{0D108BD9-81ED-4DB2-BD59-A6C34878D82A}">
                    <a16:rowId xmlns:a16="http://schemas.microsoft.com/office/drawing/2014/main" val="748469912"/>
                  </a:ext>
                </a:extLst>
              </a:tr>
              <a:tr h="635431">
                <a:tc>
                  <a:txBody>
                    <a:bodyPr/>
                    <a:lstStyle/>
                    <a:p>
                      <a:pPr algn="ctr"/>
                      <a:endParaRPr lang="en-US" dirty="0"/>
                    </a:p>
                  </a:txBody>
                  <a:tcPr anchor="b"/>
                </a:tc>
                <a:tc>
                  <a:txBody>
                    <a:bodyPr/>
                    <a:lstStyle/>
                    <a:p>
                      <a:pPr algn="ctr"/>
                      <a:r>
                        <a:rPr lang="en-US" b="1" dirty="0"/>
                        <a:t>Generic</a:t>
                      </a:r>
                    </a:p>
                  </a:txBody>
                  <a:tcPr anchor="b"/>
                </a:tc>
                <a:tc>
                  <a:txBody>
                    <a:bodyPr/>
                    <a:lstStyle/>
                    <a:p>
                      <a:pPr algn="ctr"/>
                      <a:r>
                        <a:rPr lang="en-US" b="1" dirty="0"/>
                        <a:t>Brand</a:t>
                      </a:r>
                    </a:p>
                  </a:txBody>
                  <a:tcPr anchor="b"/>
                </a:tc>
                <a:extLst>
                  <a:ext uri="{0D108BD9-81ED-4DB2-BD59-A6C34878D82A}">
                    <a16:rowId xmlns:a16="http://schemas.microsoft.com/office/drawing/2014/main" val="1998987791"/>
                  </a:ext>
                </a:extLst>
              </a:tr>
              <a:tr h="635431">
                <a:tc>
                  <a:txBody>
                    <a:bodyPr/>
                    <a:lstStyle/>
                    <a:p>
                      <a:pPr algn="ctr"/>
                      <a:r>
                        <a:rPr lang="en-US" b="1" dirty="0"/>
                        <a:t>1</a:t>
                      </a:r>
                    </a:p>
                  </a:txBody>
                  <a:tcPr anchor="b"/>
                </a:tc>
                <a:tc>
                  <a:txBody>
                    <a:bodyPr/>
                    <a:lstStyle/>
                    <a:p>
                      <a:pPr algn="ctr"/>
                      <a:r>
                        <a:rPr lang="en-US" dirty="0"/>
                        <a:t>930,039.59</a:t>
                      </a:r>
                    </a:p>
                  </a:txBody>
                  <a:tcPr anchor="b"/>
                </a:tc>
                <a:tc>
                  <a:txBody>
                    <a:bodyPr/>
                    <a:lstStyle/>
                    <a:p>
                      <a:pPr algn="ctr"/>
                      <a:r>
                        <a:rPr lang="en-US" dirty="0"/>
                        <a:t>418,552.66</a:t>
                      </a:r>
                    </a:p>
                  </a:txBody>
                  <a:tcPr anchor="b"/>
                </a:tc>
                <a:extLst>
                  <a:ext uri="{0D108BD9-81ED-4DB2-BD59-A6C34878D82A}">
                    <a16:rowId xmlns:a16="http://schemas.microsoft.com/office/drawing/2014/main" val="275255908"/>
                  </a:ext>
                </a:extLst>
              </a:tr>
              <a:tr h="635431">
                <a:tc>
                  <a:txBody>
                    <a:bodyPr/>
                    <a:lstStyle/>
                    <a:p>
                      <a:pPr algn="ctr"/>
                      <a:r>
                        <a:rPr lang="en-US" b="1" dirty="0"/>
                        <a:t>2</a:t>
                      </a:r>
                    </a:p>
                  </a:txBody>
                  <a:tcPr anchor="b"/>
                </a:tc>
                <a:tc>
                  <a:txBody>
                    <a:bodyPr/>
                    <a:lstStyle/>
                    <a:p>
                      <a:pPr algn="ctr"/>
                      <a:r>
                        <a:rPr lang="en-US" dirty="0"/>
                        <a:t>1,881,398.95</a:t>
                      </a:r>
                    </a:p>
                  </a:txBody>
                  <a:tcPr anchor="b"/>
                </a:tc>
                <a:tc>
                  <a:txBody>
                    <a:bodyPr/>
                    <a:lstStyle/>
                    <a:p>
                      <a:pPr algn="ctr"/>
                      <a:r>
                        <a:rPr lang="en-US" dirty="0"/>
                        <a:t>746,259.09</a:t>
                      </a:r>
                    </a:p>
                  </a:txBody>
                  <a:tcPr anchor="b"/>
                </a:tc>
                <a:extLst>
                  <a:ext uri="{0D108BD9-81ED-4DB2-BD59-A6C34878D82A}">
                    <a16:rowId xmlns:a16="http://schemas.microsoft.com/office/drawing/2014/main" val="4243940612"/>
                  </a:ext>
                </a:extLst>
              </a:tr>
              <a:tr h="635431">
                <a:tc>
                  <a:txBody>
                    <a:bodyPr/>
                    <a:lstStyle/>
                    <a:p>
                      <a:pPr algn="ctr"/>
                      <a:r>
                        <a:rPr lang="en-US" b="1" dirty="0"/>
                        <a:t>3</a:t>
                      </a:r>
                    </a:p>
                  </a:txBody>
                  <a:tcPr anchor="b"/>
                </a:tc>
                <a:tc>
                  <a:txBody>
                    <a:bodyPr/>
                    <a:lstStyle/>
                    <a:p>
                      <a:pPr algn="ctr"/>
                      <a:r>
                        <a:rPr lang="en-US" dirty="0"/>
                        <a:t>1,843,469.28</a:t>
                      </a:r>
                    </a:p>
                  </a:txBody>
                  <a:tcPr anchor="b"/>
                </a:tc>
                <a:tc>
                  <a:txBody>
                    <a:bodyPr/>
                    <a:lstStyle/>
                    <a:p>
                      <a:pPr algn="ctr"/>
                      <a:r>
                        <a:rPr lang="en-US" dirty="0"/>
                        <a:t>776,415.18</a:t>
                      </a:r>
                    </a:p>
                  </a:txBody>
                  <a:tcPr anchor="b"/>
                </a:tc>
                <a:extLst>
                  <a:ext uri="{0D108BD9-81ED-4DB2-BD59-A6C34878D82A}">
                    <a16:rowId xmlns:a16="http://schemas.microsoft.com/office/drawing/2014/main" val="3927979824"/>
                  </a:ext>
                </a:extLst>
              </a:tr>
              <a:tr h="635431">
                <a:tc>
                  <a:txBody>
                    <a:bodyPr/>
                    <a:lstStyle/>
                    <a:p>
                      <a:pPr algn="ctr"/>
                      <a:r>
                        <a:rPr lang="en-US" b="1" dirty="0"/>
                        <a:t>4</a:t>
                      </a:r>
                    </a:p>
                  </a:txBody>
                  <a:tcPr anchor="b"/>
                </a:tc>
                <a:tc>
                  <a:txBody>
                    <a:bodyPr/>
                    <a:lstStyle/>
                    <a:p>
                      <a:pPr algn="ctr"/>
                      <a:r>
                        <a:rPr lang="en-US" dirty="0"/>
                        <a:t>1,808,504.80</a:t>
                      </a:r>
                    </a:p>
                  </a:txBody>
                  <a:tcPr anchor="b"/>
                </a:tc>
                <a:tc>
                  <a:txBody>
                    <a:bodyPr/>
                    <a:lstStyle/>
                    <a:p>
                      <a:pPr algn="ctr"/>
                      <a:r>
                        <a:rPr lang="en-US" dirty="0"/>
                        <a:t>724,570.51</a:t>
                      </a:r>
                    </a:p>
                  </a:txBody>
                  <a:tcPr anchor="b"/>
                </a:tc>
                <a:extLst>
                  <a:ext uri="{0D108BD9-81ED-4DB2-BD59-A6C34878D82A}">
                    <a16:rowId xmlns:a16="http://schemas.microsoft.com/office/drawing/2014/main" val="598639428"/>
                  </a:ext>
                </a:extLst>
              </a:tr>
              <a:tr h="635431">
                <a:tc>
                  <a:txBody>
                    <a:bodyPr/>
                    <a:lstStyle/>
                    <a:p>
                      <a:pPr algn="ctr"/>
                      <a:r>
                        <a:rPr lang="en-US" b="1" dirty="0"/>
                        <a:t>5</a:t>
                      </a:r>
                    </a:p>
                  </a:txBody>
                  <a:tcPr anchor="b"/>
                </a:tc>
                <a:tc>
                  <a:txBody>
                    <a:bodyPr/>
                    <a:lstStyle/>
                    <a:p>
                      <a:pPr algn="ctr"/>
                      <a:r>
                        <a:rPr lang="en-US" dirty="0"/>
                        <a:t>1,415,625.89</a:t>
                      </a:r>
                    </a:p>
                  </a:txBody>
                  <a:tcPr anchor="b"/>
                </a:tc>
                <a:tc>
                  <a:txBody>
                    <a:bodyPr/>
                    <a:lstStyle/>
                    <a:p>
                      <a:pPr algn="ctr"/>
                      <a:r>
                        <a:rPr lang="en-US" dirty="0"/>
                        <a:t>637,717.06</a:t>
                      </a:r>
                    </a:p>
                  </a:txBody>
                  <a:tcPr anchor="b"/>
                </a:tc>
                <a:extLst>
                  <a:ext uri="{0D108BD9-81ED-4DB2-BD59-A6C34878D82A}">
                    <a16:rowId xmlns:a16="http://schemas.microsoft.com/office/drawing/2014/main" val="346245584"/>
                  </a:ext>
                </a:extLst>
              </a:tr>
              <a:tr h="635431">
                <a:tc>
                  <a:txBody>
                    <a:bodyPr/>
                    <a:lstStyle/>
                    <a:p>
                      <a:pPr algn="ctr"/>
                      <a:r>
                        <a:rPr lang="en-US" b="1" dirty="0"/>
                        <a:t>6</a:t>
                      </a:r>
                    </a:p>
                  </a:txBody>
                  <a:tcPr anchor="b"/>
                </a:tc>
                <a:tc>
                  <a:txBody>
                    <a:bodyPr/>
                    <a:lstStyle/>
                    <a:p>
                      <a:pPr algn="ctr"/>
                      <a:r>
                        <a:rPr lang="en-US" dirty="0"/>
                        <a:t>76,029.63</a:t>
                      </a:r>
                    </a:p>
                  </a:txBody>
                  <a:tcPr anchor="b"/>
                </a:tc>
                <a:tc>
                  <a:txBody>
                    <a:bodyPr/>
                    <a:lstStyle/>
                    <a:p>
                      <a:pPr algn="ctr"/>
                      <a:r>
                        <a:rPr lang="en-US" dirty="0"/>
                        <a:t>51,951.09</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619932" y="302213"/>
            <a:ext cx="11964690" cy="1631216"/>
          </a:xfrm>
          <a:prstGeom prst="rect">
            <a:avLst/>
          </a:prstGeom>
          <a:noFill/>
        </p:spPr>
        <p:txBody>
          <a:bodyPr wrap="square" rtlCol="0">
            <a:spAutoFit/>
          </a:bodyPr>
          <a:lstStyle/>
          <a:p>
            <a:r>
              <a:rPr lang="en-US" sz="2500" dirty="0">
                <a:solidFill>
                  <a:schemeClr val="tx2"/>
                </a:solidFill>
              </a:rPr>
              <a:t>The table below details the total cost of all media campaigns with respect to campaign brand types for the stated period (2015 to 2019).</a:t>
            </a:r>
          </a:p>
          <a:p>
            <a:r>
              <a:rPr lang="en-US" sz="2500" dirty="0">
                <a:solidFill>
                  <a:schemeClr val="tx2"/>
                </a:solidFill>
              </a:rPr>
              <a:t>For all the weeks recorded, </a:t>
            </a:r>
            <a:r>
              <a:rPr lang="en-US" sz="2500" b="1" dirty="0">
                <a:solidFill>
                  <a:schemeClr val="tx2"/>
                </a:solidFill>
              </a:rPr>
              <a:t>Generic </a:t>
            </a:r>
            <a:r>
              <a:rPr lang="en-US" sz="2500" dirty="0">
                <a:solidFill>
                  <a:schemeClr val="tx2"/>
                </a:solidFill>
              </a:rPr>
              <a:t>brands recorded the highest costs with </a:t>
            </a:r>
            <a:r>
              <a:rPr lang="en-US" sz="2500" b="1" dirty="0">
                <a:solidFill>
                  <a:schemeClr val="tx2"/>
                </a:solidFill>
              </a:rPr>
              <a:t>Branded </a:t>
            </a:r>
            <a:r>
              <a:rPr lang="en-US" sz="2500" dirty="0">
                <a:solidFill>
                  <a:schemeClr val="tx2"/>
                </a:solidFill>
              </a:rPr>
              <a:t>brands recording the lowest.</a:t>
            </a:r>
          </a:p>
        </p:txBody>
      </p:sp>
    </p:spTree>
    <p:extLst>
      <p:ext uri="{BB962C8B-B14F-4D97-AF65-F5344CB8AC3E}">
        <p14:creationId xmlns:p14="http://schemas.microsoft.com/office/powerpoint/2010/main" val="51035572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rd ,textbox ,slicer ,slicer ,CAMPAIGN BRAND TYPE BY WEEKLY IMPRESSIONS. Please refer to the notes on this slide for details">
            <a:hlinkClick r:id="rId2"/>
            <a:extLst>
              <a:ext uri="{FF2B5EF4-FFF2-40B4-BE49-F238E27FC236}">
                <a16:creationId xmlns:a16="http://schemas.microsoft.com/office/drawing/2014/main" id="{EF1756A1-D32C-4388-A807-E3009B5899CC}"/>
              </a:ext>
            </a:extLst>
          </p:cNvPr>
          <p:cNvPicPr>
            <a:picLocks noChangeAspect="1"/>
          </p:cNvPicPr>
          <p:nvPr/>
        </p:nvPicPr>
        <p:blipFill>
          <a:blip r:embed="rId3"/>
          <a:stretch>
            <a:fillRect/>
          </a:stretch>
        </p:blipFill>
        <p:spPr>
          <a:xfrm>
            <a:off x="0" y="0"/>
            <a:ext cx="13258799" cy="7772400"/>
          </a:xfrm>
          <a:prstGeom prst="rect">
            <a:avLst/>
          </a:prstGeom>
          <a:noFill/>
        </p:spPr>
      </p:pic>
    </p:spTree>
    <p:extLst>
      <p:ext uri="{BB962C8B-B14F-4D97-AF65-F5344CB8AC3E}">
        <p14:creationId xmlns:p14="http://schemas.microsoft.com/office/powerpoint/2010/main" val="728530218"/>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69835CB-12E2-82F0-0A39-C8C8294153DD}"/>
              </a:ext>
            </a:extLst>
          </p:cNvPr>
          <p:cNvGraphicFramePr>
            <a:graphicFrameLocks noGrp="1"/>
          </p:cNvGraphicFramePr>
          <p:nvPr>
            <p:ph idx="1"/>
            <p:extLst>
              <p:ext uri="{D42A27DB-BD31-4B8C-83A1-F6EECF244321}">
                <p14:modId xmlns:p14="http://schemas.microsoft.com/office/powerpoint/2010/main" val="3693552202"/>
              </p:ext>
            </p:extLst>
          </p:nvPr>
        </p:nvGraphicFramePr>
        <p:xfrm>
          <a:off x="1410345" y="2386739"/>
          <a:ext cx="10438110" cy="5083448"/>
        </p:xfrm>
        <a:graphic>
          <a:graphicData uri="http://schemas.openxmlformats.org/drawingml/2006/table">
            <a:tbl>
              <a:tblPr firstRow="1" bandRow="1">
                <a:tableStyleId>{5C22544A-7EE6-4342-B048-85BDC9FD1C3A}</a:tableStyleId>
              </a:tblPr>
              <a:tblGrid>
                <a:gridCol w="3479370">
                  <a:extLst>
                    <a:ext uri="{9D8B030D-6E8A-4147-A177-3AD203B41FA5}">
                      <a16:colId xmlns:a16="http://schemas.microsoft.com/office/drawing/2014/main" val="661395458"/>
                    </a:ext>
                  </a:extLst>
                </a:gridCol>
                <a:gridCol w="3479370">
                  <a:extLst>
                    <a:ext uri="{9D8B030D-6E8A-4147-A177-3AD203B41FA5}">
                      <a16:colId xmlns:a16="http://schemas.microsoft.com/office/drawing/2014/main" val="3895458504"/>
                    </a:ext>
                  </a:extLst>
                </a:gridCol>
                <a:gridCol w="3479370">
                  <a:extLst>
                    <a:ext uri="{9D8B030D-6E8A-4147-A177-3AD203B41FA5}">
                      <a16:colId xmlns:a16="http://schemas.microsoft.com/office/drawing/2014/main" val="1179196513"/>
                    </a:ext>
                  </a:extLst>
                </a:gridCol>
              </a:tblGrid>
              <a:tr h="635431">
                <a:tc>
                  <a:txBody>
                    <a:bodyPr/>
                    <a:lstStyle/>
                    <a:p>
                      <a:pPr algn="ctr"/>
                      <a:r>
                        <a:rPr lang="en-US" dirty="0"/>
                        <a:t>WEEK</a:t>
                      </a:r>
                    </a:p>
                  </a:txBody>
                  <a:tcPr anchor="b"/>
                </a:tc>
                <a:tc gridSpan="2">
                  <a:txBody>
                    <a:bodyPr/>
                    <a:lstStyle/>
                    <a:p>
                      <a:pPr algn="ctr"/>
                      <a:r>
                        <a:rPr lang="en-US" dirty="0"/>
                        <a:t>CAMPAIGN BRAND TYPE BY IMPRESSIONS COUNT</a:t>
                      </a:r>
                    </a:p>
                  </a:txBody>
                  <a:tcPr anchor="b"/>
                </a:tc>
                <a:tc hMerge="1">
                  <a:txBody>
                    <a:bodyPr/>
                    <a:lstStyle/>
                    <a:p>
                      <a:endParaRPr lang="en-US" dirty="0"/>
                    </a:p>
                  </a:txBody>
                  <a:tcPr/>
                </a:tc>
                <a:extLst>
                  <a:ext uri="{0D108BD9-81ED-4DB2-BD59-A6C34878D82A}">
                    <a16:rowId xmlns:a16="http://schemas.microsoft.com/office/drawing/2014/main" val="748469912"/>
                  </a:ext>
                </a:extLst>
              </a:tr>
              <a:tr h="635431">
                <a:tc>
                  <a:txBody>
                    <a:bodyPr/>
                    <a:lstStyle/>
                    <a:p>
                      <a:pPr algn="ctr"/>
                      <a:endParaRPr lang="en-US" dirty="0"/>
                    </a:p>
                  </a:txBody>
                  <a:tcPr anchor="b"/>
                </a:tc>
                <a:tc>
                  <a:txBody>
                    <a:bodyPr/>
                    <a:lstStyle/>
                    <a:p>
                      <a:pPr algn="ctr"/>
                      <a:r>
                        <a:rPr lang="en-US" b="1" dirty="0"/>
                        <a:t>Generic</a:t>
                      </a:r>
                    </a:p>
                  </a:txBody>
                  <a:tcPr anchor="b"/>
                </a:tc>
                <a:tc>
                  <a:txBody>
                    <a:bodyPr/>
                    <a:lstStyle/>
                    <a:p>
                      <a:pPr algn="ctr"/>
                      <a:r>
                        <a:rPr lang="en-US" b="1" dirty="0"/>
                        <a:t>Brand</a:t>
                      </a:r>
                    </a:p>
                  </a:txBody>
                  <a:tcPr anchor="b"/>
                </a:tc>
                <a:extLst>
                  <a:ext uri="{0D108BD9-81ED-4DB2-BD59-A6C34878D82A}">
                    <a16:rowId xmlns:a16="http://schemas.microsoft.com/office/drawing/2014/main" val="1998987791"/>
                  </a:ext>
                </a:extLst>
              </a:tr>
              <a:tr h="635431">
                <a:tc>
                  <a:txBody>
                    <a:bodyPr/>
                    <a:lstStyle/>
                    <a:p>
                      <a:pPr algn="ctr"/>
                      <a:r>
                        <a:rPr lang="en-US" b="1" dirty="0"/>
                        <a:t>1</a:t>
                      </a:r>
                    </a:p>
                  </a:txBody>
                  <a:tcPr anchor="b"/>
                </a:tc>
                <a:tc>
                  <a:txBody>
                    <a:bodyPr/>
                    <a:lstStyle/>
                    <a:p>
                      <a:pPr algn="ctr"/>
                      <a:r>
                        <a:rPr lang="en-US" dirty="0"/>
                        <a:t>86,777,973</a:t>
                      </a:r>
                    </a:p>
                  </a:txBody>
                  <a:tcPr anchor="b"/>
                </a:tc>
                <a:tc>
                  <a:txBody>
                    <a:bodyPr/>
                    <a:lstStyle/>
                    <a:p>
                      <a:pPr algn="ctr"/>
                      <a:r>
                        <a:rPr lang="en-US" dirty="0"/>
                        <a:t>2,798,719</a:t>
                      </a:r>
                    </a:p>
                  </a:txBody>
                  <a:tcPr anchor="b"/>
                </a:tc>
                <a:extLst>
                  <a:ext uri="{0D108BD9-81ED-4DB2-BD59-A6C34878D82A}">
                    <a16:rowId xmlns:a16="http://schemas.microsoft.com/office/drawing/2014/main" val="275255908"/>
                  </a:ext>
                </a:extLst>
              </a:tr>
              <a:tr h="635431">
                <a:tc>
                  <a:txBody>
                    <a:bodyPr/>
                    <a:lstStyle/>
                    <a:p>
                      <a:pPr algn="ctr"/>
                      <a:r>
                        <a:rPr lang="en-US" b="1" dirty="0"/>
                        <a:t>2</a:t>
                      </a:r>
                    </a:p>
                  </a:txBody>
                  <a:tcPr anchor="b"/>
                </a:tc>
                <a:tc>
                  <a:txBody>
                    <a:bodyPr/>
                    <a:lstStyle/>
                    <a:p>
                      <a:pPr algn="ctr"/>
                      <a:r>
                        <a:rPr lang="en-US" dirty="0"/>
                        <a:t>179,154,200</a:t>
                      </a:r>
                    </a:p>
                  </a:txBody>
                  <a:tcPr anchor="b"/>
                </a:tc>
                <a:tc>
                  <a:txBody>
                    <a:bodyPr/>
                    <a:lstStyle/>
                    <a:p>
                      <a:pPr algn="ctr"/>
                      <a:r>
                        <a:rPr lang="en-US" dirty="0"/>
                        <a:t>6,404,046</a:t>
                      </a:r>
                    </a:p>
                  </a:txBody>
                  <a:tcPr anchor="b"/>
                </a:tc>
                <a:extLst>
                  <a:ext uri="{0D108BD9-81ED-4DB2-BD59-A6C34878D82A}">
                    <a16:rowId xmlns:a16="http://schemas.microsoft.com/office/drawing/2014/main" val="4243940612"/>
                  </a:ext>
                </a:extLst>
              </a:tr>
              <a:tr h="635431">
                <a:tc>
                  <a:txBody>
                    <a:bodyPr/>
                    <a:lstStyle/>
                    <a:p>
                      <a:pPr algn="ctr"/>
                      <a:r>
                        <a:rPr lang="en-US" b="1" dirty="0"/>
                        <a:t>3</a:t>
                      </a:r>
                    </a:p>
                  </a:txBody>
                  <a:tcPr anchor="b"/>
                </a:tc>
                <a:tc>
                  <a:txBody>
                    <a:bodyPr/>
                    <a:lstStyle/>
                    <a:p>
                      <a:pPr algn="ctr"/>
                      <a:r>
                        <a:rPr lang="en-US" dirty="0"/>
                        <a:t>176,420,465</a:t>
                      </a:r>
                    </a:p>
                  </a:txBody>
                  <a:tcPr anchor="b"/>
                </a:tc>
                <a:tc>
                  <a:txBody>
                    <a:bodyPr/>
                    <a:lstStyle/>
                    <a:p>
                      <a:pPr algn="ctr"/>
                      <a:r>
                        <a:rPr lang="en-US" dirty="0"/>
                        <a:t>6,815,455</a:t>
                      </a:r>
                    </a:p>
                  </a:txBody>
                  <a:tcPr anchor="b"/>
                </a:tc>
                <a:extLst>
                  <a:ext uri="{0D108BD9-81ED-4DB2-BD59-A6C34878D82A}">
                    <a16:rowId xmlns:a16="http://schemas.microsoft.com/office/drawing/2014/main" val="3927979824"/>
                  </a:ext>
                </a:extLst>
              </a:tr>
              <a:tr h="635431">
                <a:tc>
                  <a:txBody>
                    <a:bodyPr/>
                    <a:lstStyle/>
                    <a:p>
                      <a:pPr algn="ctr"/>
                      <a:r>
                        <a:rPr lang="en-US" b="1" dirty="0"/>
                        <a:t>4</a:t>
                      </a:r>
                    </a:p>
                  </a:txBody>
                  <a:tcPr anchor="b"/>
                </a:tc>
                <a:tc>
                  <a:txBody>
                    <a:bodyPr/>
                    <a:lstStyle/>
                    <a:p>
                      <a:pPr algn="ctr"/>
                      <a:r>
                        <a:rPr lang="en-US" dirty="0"/>
                        <a:t>185,093,146</a:t>
                      </a:r>
                    </a:p>
                  </a:txBody>
                  <a:tcPr anchor="b"/>
                </a:tc>
                <a:tc>
                  <a:txBody>
                    <a:bodyPr/>
                    <a:lstStyle/>
                    <a:p>
                      <a:pPr algn="ctr"/>
                      <a:r>
                        <a:rPr lang="en-US" dirty="0"/>
                        <a:t>6,517,428</a:t>
                      </a:r>
                    </a:p>
                  </a:txBody>
                  <a:tcPr anchor="b"/>
                </a:tc>
                <a:extLst>
                  <a:ext uri="{0D108BD9-81ED-4DB2-BD59-A6C34878D82A}">
                    <a16:rowId xmlns:a16="http://schemas.microsoft.com/office/drawing/2014/main" val="598639428"/>
                  </a:ext>
                </a:extLst>
              </a:tr>
              <a:tr h="635431">
                <a:tc>
                  <a:txBody>
                    <a:bodyPr/>
                    <a:lstStyle/>
                    <a:p>
                      <a:pPr algn="ctr"/>
                      <a:r>
                        <a:rPr lang="en-US" b="1" dirty="0"/>
                        <a:t>5</a:t>
                      </a:r>
                    </a:p>
                  </a:txBody>
                  <a:tcPr anchor="b"/>
                </a:tc>
                <a:tc>
                  <a:txBody>
                    <a:bodyPr/>
                    <a:lstStyle/>
                    <a:p>
                      <a:pPr algn="ctr"/>
                      <a:r>
                        <a:rPr lang="en-US" dirty="0"/>
                        <a:t>134,988,833</a:t>
                      </a:r>
                    </a:p>
                  </a:txBody>
                  <a:tcPr anchor="b"/>
                </a:tc>
                <a:tc>
                  <a:txBody>
                    <a:bodyPr/>
                    <a:lstStyle/>
                    <a:p>
                      <a:pPr algn="ctr"/>
                      <a:r>
                        <a:rPr lang="en-US" dirty="0"/>
                        <a:t>5,970,336</a:t>
                      </a:r>
                    </a:p>
                  </a:txBody>
                  <a:tcPr anchor="b"/>
                </a:tc>
                <a:extLst>
                  <a:ext uri="{0D108BD9-81ED-4DB2-BD59-A6C34878D82A}">
                    <a16:rowId xmlns:a16="http://schemas.microsoft.com/office/drawing/2014/main" val="346245584"/>
                  </a:ext>
                </a:extLst>
              </a:tr>
              <a:tr h="635431">
                <a:tc>
                  <a:txBody>
                    <a:bodyPr/>
                    <a:lstStyle/>
                    <a:p>
                      <a:pPr algn="ctr"/>
                      <a:r>
                        <a:rPr lang="en-US" b="1" dirty="0"/>
                        <a:t>6</a:t>
                      </a:r>
                    </a:p>
                  </a:txBody>
                  <a:tcPr anchor="b"/>
                </a:tc>
                <a:tc>
                  <a:txBody>
                    <a:bodyPr/>
                    <a:lstStyle/>
                    <a:p>
                      <a:pPr algn="ctr"/>
                      <a:r>
                        <a:rPr lang="en-US" dirty="0"/>
                        <a:t>6,936,224</a:t>
                      </a:r>
                    </a:p>
                  </a:txBody>
                  <a:tcPr anchor="b"/>
                </a:tc>
                <a:tc>
                  <a:txBody>
                    <a:bodyPr/>
                    <a:lstStyle/>
                    <a:p>
                      <a:pPr algn="ctr"/>
                      <a:r>
                        <a:rPr lang="en-US" dirty="0"/>
                        <a:t>364,380</a:t>
                      </a:r>
                    </a:p>
                  </a:txBody>
                  <a:tcPr anchor="b"/>
                </a:tc>
                <a:extLst>
                  <a:ext uri="{0D108BD9-81ED-4DB2-BD59-A6C34878D82A}">
                    <a16:rowId xmlns:a16="http://schemas.microsoft.com/office/drawing/2014/main" val="2256041685"/>
                  </a:ext>
                </a:extLst>
              </a:tr>
            </a:tbl>
          </a:graphicData>
        </a:graphic>
      </p:graphicFrame>
      <p:sp>
        <p:nvSpPr>
          <p:cNvPr id="6" name="TextBox 5">
            <a:extLst>
              <a:ext uri="{FF2B5EF4-FFF2-40B4-BE49-F238E27FC236}">
                <a16:creationId xmlns:a16="http://schemas.microsoft.com/office/drawing/2014/main" id="{4E3B2615-61A0-9493-5A84-E7616A1D7AD3}"/>
              </a:ext>
            </a:extLst>
          </p:cNvPr>
          <p:cNvSpPr txBox="1"/>
          <p:nvPr/>
        </p:nvSpPr>
        <p:spPr>
          <a:xfrm>
            <a:off x="619932" y="302213"/>
            <a:ext cx="11964690" cy="1631216"/>
          </a:xfrm>
          <a:prstGeom prst="rect">
            <a:avLst/>
          </a:prstGeom>
          <a:noFill/>
        </p:spPr>
        <p:txBody>
          <a:bodyPr wrap="square" rtlCol="0">
            <a:spAutoFit/>
          </a:bodyPr>
          <a:lstStyle/>
          <a:p>
            <a:r>
              <a:rPr lang="en-US" sz="2500" dirty="0">
                <a:solidFill>
                  <a:schemeClr val="tx2"/>
                </a:solidFill>
              </a:rPr>
              <a:t>The table below details the impressions count of all media campaigns with respect to campaign brand types for the stated period (2015 to 2019).</a:t>
            </a:r>
          </a:p>
          <a:p>
            <a:r>
              <a:rPr lang="en-US" sz="2500" dirty="0">
                <a:solidFill>
                  <a:schemeClr val="tx2"/>
                </a:solidFill>
              </a:rPr>
              <a:t>For all the weeks recorded, </a:t>
            </a:r>
            <a:r>
              <a:rPr lang="en-US" sz="2500" b="1" dirty="0">
                <a:solidFill>
                  <a:schemeClr val="tx2"/>
                </a:solidFill>
              </a:rPr>
              <a:t>Generic </a:t>
            </a:r>
            <a:r>
              <a:rPr lang="en-US" sz="2500" dirty="0">
                <a:solidFill>
                  <a:schemeClr val="tx2"/>
                </a:solidFill>
              </a:rPr>
              <a:t>brands recorded the highest impressions with </a:t>
            </a:r>
            <a:r>
              <a:rPr lang="en-US" sz="2500" b="1" dirty="0">
                <a:solidFill>
                  <a:schemeClr val="tx2"/>
                </a:solidFill>
              </a:rPr>
              <a:t>Branded </a:t>
            </a:r>
            <a:r>
              <a:rPr lang="en-US" sz="2500" dirty="0">
                <a:solidFill>
                  <a:schemeClr val="tx2"/>
                </a:solidFill>
              </a:rPr>
              <a:t>brands recording the lowest.</a:t>
            </a:r>
          </a:p>
        </p:txBody>
      </p:sp>
    </p:spTree>
    <p:extLst>
      <p:ext uri="{BB962C8B-B14F-4D97-AF65-F5344CB8AC3E}">
        <p14:creationId xmlns:p14="http://schemas.microsoft.com/office/powerpoint/2010/main" val="417865767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Please refer to the notes on this slide for details">
            <a:hlinkClick r:id="rId2"/>
            <a:extLst>
              <a:ext uri="{FF2B5EF4-FFF2-40B4-BE49-F238E27FC236}">
                <a16:creationId xmlns:a16="http://schemas.microsoft.com/office/drawing/2014/main" id="{17394D75-8274-44E1-84B7-3BA6E1FCDA60}"/>
              </a:ext>
            </a:extLst>
          </p:cNvPr>
          <p:cNvPicPr>
            <a:picLocks noChangeAspect="1"/>
          </p:cNvPicPr>
          <p:nvPr/>
        </p:nvPicPr>
        <p:blipFill>
          <a:blip r:embed="rId3"/>
          <a:stretch>
            <a:fillRect/>
          </a:stretch>
        </p:blipFill>
        <p:spPr>
          <a:xfrm>
            <a:off x="0" y="-1"/>
            <a:ext cx="13258799" cy="7914807"/>
          </a:xfrm>
          <a:prstGeom prst="rect">
            <a:avLst/>
          </a:prstGeom>
          <a:noFill/>
        </p:spPr>
      </p:pic>
    </p:spTree>
    <p:extLst>
      <p:ext uri="{BB962C8B-B14F-4D97-AF65-F5344CB8AC3E}">
        <p14:creationId xmlns:p14="http://schemas.microsoft.com/office/powerpoint/2010/main" val="737668310"/>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4AAB74-F0D7-4BE0-B39B-844A1427F77A}"/>
              </a:ext>
            </a:extLst>
          </p:cNvPr>
          <p:cNvSpPr>
            <a:spLocks noGrp="1"/>
          </p:cNvSpPr>
          <p:nvPr>
            <p:ph idx="1"/>
          </p:nvPr>
        </p:nvSpPr>
        <p:spPr>
          <a:xfrm>
            <a:off x="999542" y="649799"/>
            <a:ext cx="11259716" cy="6153957"/>
          </a:xfrm>
        </p:spPr>
        <p:txBody>
          <a:bodyPr/>
          <a:lstStyle/>
          <a:p>
            <a:r>
              <a:rPr lang="en-US" dirty="0"/>
              <a:t>The above slide shows the table of the top 20 media campaigns from 2015 to 2019 based on their total cost.</a:t>
            </a:r>
          </a:p>
          <a:p>
            <a:r>
              <a:rPr lang="en-US" dirty="0"/>
              <a:t>This is with respect to the type of campaign, whether it was a prospecting or remarketing campaign and the respective campaign channels associated with each campaign.</a:t>
            </a:r>
          </a:p>
          <a:p>
            <a:r>
              <a:rPr lang="en-US" dirty="0"/>
              <a:t>From the table, </a:t>
            </a:r>
            <a:r>
              <a:rPr lang="en-US" b="1" dirty="0"/>
              <a:t>Prospecting </a:t>
            </a:r>
            <a:r>
              <a:rPr lang="en-US" dirty="0"/>
              <a:t>campaign type had the highest frequency of the top 20 campaigns with a total number of 15.</a:t>
            </a:r>
          </a:p>
          <a:p>
            <a:r>
              <a:rPr lang="en-US" dirty="0"/>
              <a:t>It also accounted for all the highest costs for the top 20 campaigns.</a:t>
            </a:r>
          </a:p>
          <a:p>
            <a:r>
              <a:rPr lang="en-US" dirty="0"/>
              <a:t> </a:t>
            </a:r>
            <a:r>
              <a:rPr lang="en-US" b="1" dirty="0"/>
              <a:t>Remarketing </a:t>
            </a:r>
            <a:r>
              <a:rPr lang="en-US" dirty="0"/>
              <a:t>campaign type had the least frequency of the top 20 campaigns with a total number of 5.</a:t>
            </a:r>
          </a:p>
        </p:txBody>
      </p:sp>
    </p:spTree>
    <p:extLst>
      <p:ext uri="{BB962C8B-B14F-4D97-AF65-F5344CB8AC3E}">
        <p14:creationId xmlns:p14="http://schemas.microsoft.com/office/powerpoint/2010/main" val="2696860001"/>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Please refer to the notes on this slide for details">
            <a:hlinkClick r:id="rId2"/>
            <a:extLst>
              <a:ext uri="{FF2B5EF4-FFF2-40B4-BE49-F238E27FC236}">
                <a16:creationId xmlns:a16="http://schemas.microsoft.com/office/drawing/2014/main" id="{7EC25873-C946-4D6F-88B7-1BF585ADA281}"/>
              </a:ext>
            </a:extLst>
          </p:cNvPr>
          <p:cNvPicPr>
            <a:picLocks noChangeAspect="1"/>
          </p:cNvPicPr>
          <p:nvPr/>
        </p:nvPicPr>
        <p:blipFill>
          <a:blip r:embed="rId3"/>
          <a:stretch>
            <a:fillRect/>
          </a:stretch>
        </p:blipFill>
        <p:spPr>
          <a:xfrm>
            <a:off x="0" y="0"/>
            <a:ext cx="13258799" cy="7772400"/>
          </a:xfrm>
          <a:prstGeom prst="rect">
            <a:avLst/>
          </a:prstGeom>
          <a:noFill/>
        </p:spPr>
      </p:pic>
    </p:spTree>
    <p:extLst>
      <p:ext uri="{BB962C8B-B14F-4D97-AF65-F5344CB8AC3E}">
        <p14:creationId xmlns:p14="http://schemas.microsoft.com/office/powerpoint/2010/main" val="275469595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EFA48-69CF-42D4-9F9F-317900F4D388}"/>
              </a:ext>
            </a:extLst>
          </p:cNvPr>
          <p:cNvSpPr>
            <a:spLocks noGrp="1"/>
          </p:cNvSpPr>
          <p:nvPr>
            <p:ph type="title"/>
          </p:nvPr>
        </p:nvSpPr>
        <p:spPr>
          <a:xfrm>
            <a:off x="756235" y="690880"/>
            <a:ext cx="11734264" cy="871110"/>
          </a:xfrm>
        </p:spPr>
        <p:txBody>
          <a:bodyPr>
            <a:normAutofit/>
          </a:bodyPr>
          <a:lstStyle/>
          <a:p>
            <a:r>
              <a:rPr lang="en-US" sz="4000" b="1" dirty="0"/>
              <a:t>OBJECTIVE</a:t>
            </a:r>
          </a:p>
        </p:txBody>
      </p:sp>
      <p:sp>
        <p:nvSpPr>
          <p:cNvPr id="3" name="Content Placeholder 2">
            <a:extLst>
              <a:ext uri="{FF2B5EF4-FFF2-40B4-BE49-F238E27FC236}">
                <a16:creationId xmlns:a16="http://schemas.microsoft.com/office/drawing/2014/main" id="{B6D5C4D5-7ACA-4532-9A18-318DC13DDCE5}"/>
              </a:ext>
            </a:extLst>
          </p:cNvPr>
          <p:cNvSpPr>
            <a:spLocks noGrp="1"/>
          </p:cNvSpPr>
          <p:nvPr>
            <p:ph idx="1"/>
          </p:nvPr>
        </p:nvSpPr>
        <p:spPr>
          <a:xfrm>
            <a:off x="756235" y="1682144"/>
            <a:ext cx="11734264" cy="5399376"/>
          </a:xfrm>
        </p:spPr>
        <p:txBody>
          <a:bodyPr>
            <a:normAutofit/>
          </a:bodyPr>
          <a:lstStyle/>
          <a:p>
            <a:r>
              <a:rPr lang="en-US" sz="2500" dirty="0"/>
              <a:t>To Validate the accuracy and reliability of data collected</a:t>
            </a:r>
          </a:p>
          <a:p>
            <a:r>
              <a:rPr lang="en-US" sz="2500" dirty="0"/>
              <a:t>Provide comprehensive weekly time-series analysis on data collection on media campaign from 2015 to 2019.</a:t>
            </a:r>
          </a:p>
          <a:p>
            <a:r>
              <a:rPr lang="en-US" sz="2500" dirty="0"/>
              <a:t>Identify key trends and insights, and make data driven recommendations to optimize future campaigns.</a:t>
            </a:r>
          </a:p>
          <a:p>
            <a:r>
              <a:rPr lang="en-US" sz="2500" dirty="0"/>
              <a:t>Evaluate the effectiveness and performance of the media campaign based on Key Performance Indicator metrics for the stated period:</a:t>
            </a:r>
          </a:p>
          <a:p>
            <a:pPr marL="2068625" lvl="4" indent="-518176">
              <a:buAutoNum type="arabicPeriod"/>
            </a:pPr>
            <a:r>
              <a:rPr lang="en-US" sz="2500" dirty="0"/>
              <a:t>Cost</a:t>
            </a:r>
          </a:p>
          <a:p>
            <a:pPr marL="2068625" lvl="4" indent="-518176">
              <a:buAutoNum type="arabicPeriod"/>
            </a:pPr>
            <a:r>
              <a:rPr lang="en-US" sz="2500" dirty="0"/>
              <a:t>Impressions</a:t>
            </a:r>
          </a:p>
          <a:p>
            <a:pPr marL="2068625" lvl="4" indent="-518176">
              <a:buAutoNum type="arabicPeriod"/>
            </a:pPr>
            <a:r>
              <a:rPr lang="en-US" sz="2500" dirty="0"/>
              <a:t>Channels</a:t>
            </a:r>
          </a:p>
        </p:txBody>
      </p:sp>
    </p:spTree>
    <p:extLst>
      <p:ext uri="{BB962C8B-B14F-4D97-AF65-F5344CB8AC3E}">
        <p14:creationId xmlns:p14="http://schemas.microsoft.com/office/powerpoint/2010/main" val="357275088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4AAB74-F0D7-4BE0-B39B-844A1427F77A}"/>
              </a:ext>
            </a:extLst>
          </p:cNvPr>
          <p:cNvSpPr>
            <a:spLocks noGrp="1"/>
          </p:cNvSpPr>
          <p:nvPr>
            <p:ph idx="1"/>
          </p:nvPr>
        </p:nvSpPr>
        <p:spPr>
          <a:xfrm>
            <a:off x="387458" y="649799"/>
            <a:ext cx="12538128" cy="6897876"/>
          </a:xfrm>
        </p:spPr>
        <p:txBody>
          <a:bodyPr>
            <a:normAutofit lnSpcReduction="10000"/>
          </a:bodyPr>
          <a:lstStyle/>
          <a:p>
            <a:r>
              <a:rPr lang="en-US" dirty="0"/>
              <a:t>The above slide shows the table of the top 20 media campaigns from 2015 to 2019 based on their </a:t>
            </a:r>
            <a:r>
              <a:rPr lang="en-US" sz="2400" dirty="0">
                <a:solidFill>
                  <a:schemeClr val="tx2"/>
                </a:solidFill>
              </a:rPr>
              <a:t>total impressions count</a:t>
            </a:r>
            <a:r>
              <a:rPr lang="en-US" dirty="0"/>
              <a:t>.</a:t>
            </a:r>
          </a:p>
          <a:p>
            <a:r>
              <a:rPr lang="en-US" sz="2610" dirty="0">
                <a:solidFill>
                  <a:schemeClr val="tx2"/>
                </a:solidFill>
              </a:rPr>
              <a:t>This is with respect to the type of campaign, whether it was a prospecting or remarketing campaign and the respective campaign channels associated with each campaign</a:t>
            </a:r>
            <a:r>
              <a:rPr lang="en-US" dirty="0"/>
              <a:t>.</a:t>
            </a:r>
          </a:p>
          <a:p>
            <a:r>
              <a:rPr lang="en-US" dirty="0"/>
              <a:t>From the table, </a:t>
            </a:r>
            <a:r>
              <a:rPr lang="en-US" b="1" dirty="0"/>
              <a:t>Prospecting </a:t>
            </a:r>
            <a:r>
              <a:rPr lang="en-US" dirty="0"/>
              <a:t>campaign type had the highest frequency of the top 20 campaigns with a total number of 14.</a:t>
            </a:r>
          </a:p>
          <a:p>
            <a:r>
              <a:rPr lang="en-US" b="1" dirty="0"/>
              <a:t>Prospecting</a:t>
            </a:r>
            <a:r>
              <a:rPr lang="en-US" dirty="0"/>
              <a:t> also accounted for most of the campaign costs for the top 20 campaigns.</a:t>
            </a:r>
          </a:p>
          <a:p>
            <a:r>
              <a:rPr lang="en-US" dirty="0"/>
              <a:t> </a:t>
            </a:r>
            <a:r>
              <a:rPr lang="en-US" b="1" dirty="0"/>
              <a:t>Remarketing </a:t>
            </a:r>
            <a:r>
              <a:rPr lang="en-US" dirty="0"/>
              <a:t>campaign type had the least frequency of the top 20 campaigns with a total number of 6.</a:t>
            </a:r>
          </a:p>
          <a:p>
            <a:r>
              <a:rPr lang="en-US" b="1" dirty="0"/>
              <a:t>Remarketing </a:t>
            </a:r>
            <a:r>
              <a:rPr lang="en-US" dirty="0"/>
              <a:t>campaign type with the campaign name </a:t>
            </a:r>
            <a:r>
              <a:rPr lang="en-US" b="1" dirty="0"/>
              <a:t>‘LT | UK | Dis_Rem | FLA’ </a:t>
            </a:r>
            <a:r>
              <a:rPr lang="en-US" dirty="0"/>
              <a:t>recorded the highest number of impressions, utilizing the </a:t>
            </a:r>
            <a:r>
              <a:rPr lang="en-US" b="1" dirty="0"/>
              <a:t>Display </a:t>
            </a:r>
            <a:r>
              <a:rPr lang="en-US" dirty="0"/>
              <a:t>campaign channel.</a:t>
            </a:r>
            <a:endParaRPr lang="en-US" b="1" dirty="0"/>
          </a:p>
        </p:txBody>
      </p:sp>
    </p:spTree>
    <p:extLst>
      <p:ext uri="{BB962C8B-B14F-4D97-AF65-F5344CB8AC3E}">
        <p14:creationId xmlns:p14="http://schemas.microsoft.com/office/powerpoint/2010/main" val="2834517342"/>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slicer ,slicer. Please refer to the notes on this slide for details">
            <a:hlinkClick r:id="rId2"/>
            <a:extLst>
              <a:ext uri="{FF2B5EF4-FFF2-40B4-BE49-F238E27FC236}">
                <a16:creationId xmlns:a16="http://schemas.microsoft.com/office/drawing/2014/main" id="{7D932EE5-CB14-4541-8110-6CEB11DDD0F8}"/>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38075682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7305F3-AE93-4D16-B9D8-E13F0E3EB5DD}"/>
              </a:ext>
            </a:extLst>
          </p:cNvPr>
          <p:cNvSpPr>
            <a:spLocks noGrp="1"/>
          </p:cNvSpPr>
          <p:nvPr>
            <p:ph idx="1"/>
          </p:nvPr>
        </p:nvSpPr>
        <p:spPr>
          <a:xfrm>
            <a:off x="999542" y="880973"/>
            <a:ext cx="11259716" cy="5674810"/>
          </a:xfrm>
        </p:spPr>
        <p:txBody>
          <a:bodyPr>
            <a:normAutofit/>
          </a:bodyPr>
          <a:lstStyle/>
          <a:p>
            <a:r>
              <a:rPr lang="en-US" sz="2610" dirty="0"/>
              <a:t>The above slide shows a table of all media campaign channels.</a:t>
            </a:r>
          </a:p>
          <a:p>
            <a:r>
              <a:rPr lang="en-US" sz="2610" dirty="0"/>
              <a:t>These channels have been aggregated into the various years the campaigns was undertaken and the cost for each campaign channel with respect to each year (2015 to 2019).</a:t>
            </a:r>
          </a:p>
          <a:p>
            <a:r>
              <a:rPr lang="en-US" sz="2610" dirty="0"/>
              <a:t>Slicers for the table is used to further aggregate the table by</a:t>
            </a:r>
          </a:p>
          <a:p>
            <a:pPr marL="967216" lvl="1" indent="-457200">
              <a:buFont typeface="+mj-lt"/>
              <a:buAutoNum type="arabicPeriod"/>
            </a:pPr>
            <a:r>
              <a:rPr lang="en-US" sz="2610" dirty="0"/>
              <a:t>Week of campaign</a:t>
            </a:r>
          </a:p>
          <a:p>
            <a:pPr marL="967216" lvl="1" indent="-457200">
              <a:buFont typeface="+mj-lt"/>
              <a:buAutoNum type="arabicPeriod"/>
            </a:pPr>
            <a:r>
              <a:rPr lang="en-US" sz="2610" dirty="0"/>
              <a:t>Month of the campaign</a:t>
            </a:r>
          </a:p>
        </p:txBody>
      </p:sp>
    </p:spTree>
    <p:extLst>
      <p:ext uri="{BB962C8B-B14F-4D97-AF65-F5344CB8AC3E}">
        <p14:creationId xmlns:p14="http://schemas.microsoft.com/office/powerpoint/2010/main" val="1953943863"/>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slicer ,slicer ,tableEx. Please refer to the notes on this slide for details">
            <a:hlinkClick r:id="rId2"/>
            <a:extLst>
              <a:ext uri="{FF2B5EF4-FFF2-40B4-BE49-F238E27FC236}">
                <a16:creationId xmlns:a16="http://schemas.microsoft.com/office/drawing/2014/main" id="{F04A58DB-0A68-481F-BE6B-141C4583D3D7}"/>
              </a:ext>
            </a:extLst>
          </p:cNvPr>
          <p:cNvPicPr>
            <a:picLocks noChangeAspect="1"/>
          </p:cNvPicPr>
          <p:nvPr/>
        </p:nvPicPr>
        <p:blipFill>
          <a:blip r:embed="rId3"/>
          <a:stretch>
            <a:fillRect/>
          </a:stretch>
        </p:blipFill>
        <p:spPr>
          <a:xfrm>
            <a:off x="0" y="0"/>
            <a:ext cx="13258799" cy="7772400"/>
          </a:xfrm>
          <a:prstGeom prst="rect">
            <a:avLst/>
          </a:prstGeom>
          <a:noFill/>
        </p:spPr>
      </p:pic>
    </p:spTree>
    <p:extLst>
      <p:ext uri="{BB962C8B-B14F-4D97-AF65-F5344CB8AC3E}">
        <p14:creationId xmlns:p14="http://schemas.microsoft.com/office/powerpoint/2010/main" val="203452165"/>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A2DFA9-E68D-45CF-AB5F-28BB7FAEF03B}"/>
              </a:ext>
            </a:extLst>
          </p:cNvPr>
          <p:cNvSpPr>
            <a:spLocks noGrp="1"/>
          </p:cNvSpPr>
          <p:nvPr>
            <p:ph idx="1"/>
          </p:nvPr>
        </p:nvSpPr>
        <p:spPr>
          <a:xfrm>
            <a:off x="999542" y="846563"/>
            <a:ext cx="11259716" cy="5726243"/>
          </a:xfrm>
        </p:spPr>
        <p:txBody>
          <a:bodyPr/>
          <a:lstStyle/>
          <a:p>
            <a:r>
              <a:rPr lang="en-US" dirty="0"/>
              <a:t>The above slide also shows a table of all media campaign channels.</a:t>
            </a:r>
          </a:p>
          <a:p>
            <a:r>
              <a:rPr lang="en-US" dirty="0"/>
              <a:t>These channels have been aggregated into the various years the campaigns was undertaken and the total impressions for each campaign channel with respect to each year (2015 to 2019).</a:t>
            </a:r>
          </a:p>
          <a:p>
            <a:r>
              <a:rPr lang="en-US" dirty="0"/>
              <a:t>In total we have four campaign channels in our data.</a:t>
            </a:r>
          </a:p>
          <a:p>
            <a:pPr marL="967216" lvl="1" indent="-457200">
              <a:buFont typeface="+mj-lt"/>
              <a:buAutoNum type="arabicPeriod"/>
            </a:pPr>
            <a:r>
              <a:rPr lang="en-US" dirty="0"/>
              <a:t>Display</a:t>
            </a:r>
          </a:p>
          <a:p>
            <a:pPr marL="967216" lvl="1" indent="-457200">
              <a:buFont typeface="+mj-lt"/>
              <a:buAutoNum type="arabicPeriod"/>
            </a:pPr>
            <a:r>
              <a:rPr lang="en-US" dirty="0"/>
              <a:t>Facebook</a:t>
            </a:r>
          </a:p>
          <a:p>
            <a:pPr marL="967216" lvl="1" indent="-457200">
              <a:buFont typeface="+mj-lt"/>
              <a:buAutoNum type="arabicPeriod"/>
            </a:pPr>
            <a:r>
              <a:rPr lang="en-US" dirty="0"/>
              <a:t>PLA – Product Listing Ad</a:t>
            </a:r>
          </a:p>
          <a:p>
            <a:pPr marL="967216" lvl="1" indent="-457200">
              <a:buFont typeface="+mj-lt"/>
              <a:buAutoNum type="arabicPeriod"/>
            </a:pPr>
            <a:r>
              <a:rPr lang="en-US" dirty="0"/>
              <a:t>PPC – Pay-Per-Click</a:t>
            </a:r>
          </a:p>
          <a:p>
            <a:pPr marL="41821" indent="0">
              <a:buNone/>
            </a:pPr>
            <a:endParaRPr lang="en-US" dirty="0"/>
          </a:p>
        </p:txBody>
      </p:sp>
    </p:spTree>
    <p:extLst>
      <p:ext uri="{BB962C8B-B14F-4D97-AF65-F5344CB8AC3E}">
        <p14:creationId xmlns:p14="http://schemas.microsoft.com/office/powerpoint/2010/main" val="9203275"/>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slicer ,slicer. Please refer to the notes on this slide for details">
            <a:hlinkClick r:id="rId2"/>
            <a:extLst>
              <a:ext uri="{FF2B5EF4-FFF2-40B4-BE49-F238E27FC236}">
                <a16:creationId xmlns:a16="http://schemas.microsoft.com/office/drawing/2014/main" id="{ECDBA2B5-8B59-4E22-A4FC-E0E892B5A4ED}"/>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3907530821"/>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237983-3EBA-42C1-B788-D685333AFE16}"/>
              </a:ext>
            </a:extLst>
          </p:cNvPr>
          <p:cNvSpPr>
            <a:spLocks noGrp="1"/>
          </p:cNvSpPr>
          <p:nvPr>
            <p:ph idx="1"/>
          </p:nvPr>
        </p:nvSpPr>
        <p:spPr>
          <a:xfrm>
            <a:off x="993752" y="1244184"/>
            <a:ext cx="11259716" cy="5319177"/>
          </a:xfrm>
        </p:spPr>
        <p:txBody>
          <a:bodyPr/>
          <a:lstStyle/>
          <a:p>
            <a:pPr marL="41821" indent="0">
              <a:buNone/>
            </a:pPr>
            <a:r>
              <a:rPr lang="en-US" dirty="0"/>
              <a:t>The slide above looks at the campaign brand types in our data.</a:t>
            </a:r>
          </a:p>
          <a:p>
            <a:pPr marL="41821" indent="0">
              <a:buNone/>
            </a:pPr>
            <a:r>
              <a:rPr lang="en-US" dirty="0"/>
              <a:t>The table shows the total cost of each brand type;</a:t>
            </a:r>
          </a:p>
          <a:p>
            <a:pPr marL="556171" indent="-514350">
              <a:buFont typeface="+mj-lt"/>
              <a:buAutoNum type="arabicPeriod"/>
            </a:pPr>
            <a:r>
              <a:rPr lang="en-US" dirty="0"/>
              <a:t>Brand</a:t>
            </a:r>
          </a:p>
          <a:p>
            <a:pPr marL="556171" indent="-514350">
              <a:buFont typeface="+mj-lt"/>
              <a:buAutoNum type="arabicPeriod"/>
            </a:pPr>
            <a:r>
              <a:rPr lang="en-US" dirty="0"/>
              <a:t>Generic</a:t>
            </a:r>
          </a:p>
          <a:p>
            <a:pPr marL="41821" indent="0">
              <a:buNone/>
            </a:pPr>
            <a:r>
              <a:rPr lang="en-US" dirty="0"/>
              <a:t>in the media campaign and groups them according to the years recorded (2015 to 2019).</a:t>
            </a:r>
          </a:p>
          <a:p>
            <a:pPr marL="41821" indent="0">
              <a:buNone/>
            </a:pPr>
            <a:r>
              <a:rPr lang="en-US" dirty="0"/>
              <a:t>So for both brand types, the corresponding cost and year is generated as shown in the table above.</a:t>
            </a:r>
          </a:p>
        </p:txBody>
      </p:sp>
    </p:spTree>
    <p:extLst>
      <p:ext uri="{BB962C8B-B14F-4D97-AF65-F5344CB8AC3E}">
        <p14:creationId xmlns:p14="http://schemas.microsoft.com/office/powerpoint/2010/main" val="1423429235"/>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slicer ,slicer. Please refer to the notes on this slide for details">
            <a:hlinkClick r:id="rId2"/>
            <a:extLst>
              <a:ext uri="{FF2B5EF4-FFF2-40B4-BE49-F238E27FC236}">
                <a16:creationId xmlns:a16="http://schemas.microsoft.com/office/drawing/2014/main" id="{9BA48ABC-9445-4829-914E-05A3DCDFC823}"/>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2498867692"/>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C35909-3F70-4F50-835B-24DD60E46F04}"/>
              </a:ext>
            </a:extLst>
          </p:cNvPr>
          <p:cNvSpPr>
            <a:spLocks noGrp="1"/>
          </p:cNvSpPr>
          <p:nvPr>
            <p:ph idx="1"/>
          </p:nvPr>
        </p:nvSpPr>
        <p:spPr>
          <a:xfrm>
            <a:off x="993752" y="1184224"/>
            <a:ext cx="11259716" cy="5379138"/>
          </a:xfrm>
        </p:spPr>
        <p:txBody>
          <a:bodyPr/>
          <a:lstStyle/>
          <a:p>
            <a:r>
              <a:rPr lang="en-US" dirty="0"/>
              <a:t>The slide above looks at the campaign brand types and their impressions in our data.</a:t>
            </a:r>
          </a:p>
          <a:p>
            <a:r>
              <a:rPr lang="en-US" dirty="0"/>
              <a:t>The table shows the total impressions made for each brand type;</a:t>
            </a:r>
          </a:p>
          <a:p>
            <a:pPr marL="983565" lvl="1" indent="-514350">
              <a:buFont typeface="+mj-lt"/>
              <a:buAutoNum type="arabicPeriod"/>
            </a:pPr>
            <a:r>
              <a:rPr lang="en-US" dirty="0"/>
              <a:t>Brand</a:t>
            </a:r>
          </a:p>
          <a:p>
            <a:pPr marL="983565" lvl="1" indent="-514350">
              <a:buFont typeface="+mj-lt"/>
              <a:buAutoNum type="arabicPeriod"/>
            </a:pPr>
            <a:r>
              <a:rPr lang="en-US" dirty="0"/>
              <a:t>Generic</a:t>
            </a:r>
          </a:p>
          <a:p>
            <a:pPr marL="41821" indent="0">
              <a:buNone/>
            </a:pPr>
            <a:r>
              <a:rPr lang="en-US" dirty="0"/>
              <a:t>in the media campaign and groups them according to the years recorded (2015 to 2019).</a:t>
            </a:r>
          </a:p>
          <a:p>
            <a:r>
              <a:rPr lang="en-US" dirty="0"/>
              <a:t>For both brand types, the corresponding impressions and year is generated as shown in the table above.</a:t>
            </a:r>
          </a:p>
          <a:p>
            <a:pPr marL="41821" indent="0">
              <a:buNone/>
            </a:pPr>
            <a:endParaRPr lang="en-US" dirty="0"/>
          </a:p>
        </p:txBody>
      </p:sp>
    </p:spTree>
    <p:extLst>
      <p:ext uri="{BB962C8B-B14F-4D97-AF65-F5344CB8AC3E}">
        <p14:creationId xmlns:p14="http://schemas.microsoft.com/office/powerpoint/2010/main" val="1433662853"/>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slicer ,slicer. Please refer to the notes on this slide for details">
            <a:hlinkClick r:id="rId2"/>
            <a:extLst>
              <a:ext uri="{FF2B5EF4-FFF2-40B4-BE49-F238E27FC236}">
                <a16:creationId xmlns:a16="http://schemas.microsoft.com/office/drawing/2014/main" id="{954F576C-6E3B-4C80-A4CF-12A053F55BC1}"/>
              </a:ext>
            </a:extLst>
          </p:cNvPr>
          <p:cNvPicPr>
            <a:picLocks noChangeAspect="1"/>
          </p:cNvPicPr>
          <p:nvPr/>
        </p:nvPicPr>
        <p:blipFill>
          <a:blip r:embed="rId3"/>
          <a:stretch>
            <a:fillRect/>
          </a:stretch>
        </p:blipFill>
        <p:spPr>
          <a:xfrm>
            <a:off x="-104931" y="0"/>
            <a:ext cx="13363731" cy="7772400"/>
          </a:xfrm>
          <a:prstGeom prst="rect">
            <a:avLst/>
          </a:prstGeom>
          <a:noFill/>
        </p:spPr>
      </p:pic>
    </p:spTree>
    <p:extLst>
      <p:ext uri="{BB962C8B-B14F-4D97-AF65-F5344CB8AC3E}">
        <p14:creationId xmlns:p14="http://schemas.microsoft.com/office/powerpoint/2010/main" val="47518014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89955-4FD7-4890-BF0F-ABB614015B62}"/>
              </a:ext>
            </a:extLst>
          </p:cNvPr>
          <p:cNvSpPr>
            <a:spLocks noGrp="1"/>
          </p:cNvSpPr>
          <p:nvPr>
            <p:ph type="title"/>
          </p:nvPr>
        </p:nvSpPr>
        <p:spPr>
          <a:xfrm>
            <a:off x="756235" y="690882"/>
            <a:ext cx="11734264" cy="735937"/>
          </a:xfrm>
        </p:spPr>
        <p:txBody>
          <a:bodyPr>
            <a:normAutofit/>
          </a:bodyPr>
          <a:lstStyle/>
          <a:p>
            <a:r>
              <a:rPr lang="en-US" sz="4000" b="1" dirty="0"/>
              <a:t>DATA SOURCE</a:t>
            </a:r>
          </a:p>
        </p:txBody>
      </p:sp>
      <p:sp>
        <p:nvSpPr>
          <p:cNvPr id="3" name="Content Placeholder 2">
            <a:extLst>
              <a:ext uri="{FF2B5EF4-FFF2-40B4-BE49-F238E27FC236}">
                <a16:creationId xmlns:a16="http://schemas.microsoft.com/office/drawing/2014/main" id="{64446D61-B020-4E25-A0AE-674DF3B3EB14}"/>
              </a:ext>
            </a:extLst>
          </p:cNvPr>
          <p:cNvSpPr>
            <a:spLocks noGrp="1"/>
          </p:cNvSpPr>
          <p:nvPr>
            <p:ph idx="1"/>
          </p:nvPr>
        </p:nvSpPr>
        <p:spPr>
          <a:xfrm>
            <a:off x="156156" y="1549831"/>
            <a:ext cx="12886413" cy="5873857"/>
          </a:xfrm>
        </p:spPr>
        <p:txBody>
          <a:bodyPr>
            <a:normAutofit fontScale="47500" lnSpcReduction="20000"/>
          </a:bodyPr>
          <a:lstStyle/>
          <a:p>
            <a:pPr marL="41821" indent="0">
              <a:buNone/>
            </a:pPr>
            <a:r>
              <a:rPr lang="en-US" sz="4500" dirty="0"/>
              <a:t>Raw data of client’s media campaign was collected and submitted for the purposes of data validation &amp; analysis.</a:t>
            </a:r>
          </a:p>
          <a:p>
            <a:pPr marL="41821" indent="0">
              <a:buNone/>
            </a:pPr>
            <a:r>
              <a:rPr lang="en-US" sz="4500" dirty="0"/>
              <a:t>The data contained information on:</a:t>
            </a:r>
          </a:p>
          <a:p>
            <a:r>
              <a:rPr lang="en-US" sz="4500" dirty="0"/>
              <a:t>Date of campaign</a:t>
            </a:r>
          </a:p>
          <a:p>
            <a:r>
              <a:rPr lang="en-US" sz="4500" dirty="0"/>
              <a:t>Campaign</a:t>
            </a:r>
          </a:p>
          <a:p>
            <a:r>
              <a:rPr lang="en-US" sz="4500" dirty="0"/>
              <a:t>Cost</a:t>
            </a:r>
          </a:p>
          <a:p>
            <a:r>
              <a:rPr lang="en-US" sz="4500" dirty="0"/>
              <a:t>Campaign impressions</a:t>
            </a:r>
          </a:p>
          <a:p>
            <a:r>
              <a:rPr lang="en-US" sz="4500" dirty="0"/>
              <a:t>Campaign Channel</a:t>
            </a:r>
          </a:p>
          <a:p>
            <a:r>
              <a:rPr lang="en-US" sz="4500" dirty="0"/>
              <a:t>Brand Type: Brand / Generic</a:t>
            </a:r>
          </a:p>
          <a:p>
            <a:r>
              <a:rPr lang="en-US" sz="4500" dirty="0"/>
              <a:t>Campaign Type: Prospecting / Remarketing</a:t>
            </a:r>
          </a:p>
          <a:p>
            <a:pPr marL="41821" indent="0">
              <a:buNone/>
            </a:pPr>
            <a:endParaRPr lang="en-US" sz="4500" dirty="0"/>
          </a:p>
          <a:p>
            <a:pPr marL="41821" indent="0">
              <a:buNone/>
            </a:pPr>
            <a:r>
              <a:rPr lang="en-US" sz="4500" dirty="0"/>
              <a:t>In total the raw data had 75,841 rows and 7 columns of data.</a:t>
            </a:r>
          </a:p>
          <a:p>
            <a:pPr marL="41821" indent="0">
              <a:buNone/>
            </a:pPr>
            <a:endParaRPr lang="en-US" dirty="0"/>
          </a:p>
        </p:txBody>
      </p:sp>
    </p:spTree>
    <p:extLst>
      <p:ext uri="{BB962C8B-B14F-4D97-AF65-F5344CB8AC3E}">
        <p14:creationId xmlns:p14="http://schemas.microsoft.com/office/powerpoint/2010/main" val="469832091"/>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7991FE-0704-48D9-9006-977EDEB36735}"/>
              </a:ext>
            </a:extLst>
          </p:cNvPr>
          <p:cNvSpPr>
            <a:spLocks noGrp="1"/>
          </p:cNvSpPr>
          <p:nvPr>
            <p:ph idx="1"/>
          </p:nvPr>
        </p:nvSpPr>
        <p:spPr>
          <a:xfrm>
            <a:off x="993752" y="1259174"/>
            <a:ext cx="11259716" cy="5304187"/>
          </a:xfrm>
        </p:spPr>
        <p:txBody>
          <a:bodyPr/>
          <a:lstStyle/>
          <a:p>
            <a:r>
              <a:rPr lang="en-US" dirty="0"/>
              <a:t>The slide above looks at the campaign types in our data.</a:t>
            </a:r>
          </a:p>
          <a:p>
            <a:r>
              <a:rPr lang="en-US" dirty="0"/>
              <a:t>The table shows the total cost of each campaign type;</a:t>
            </a:r>
          </a:p>
          <a:p>
            <a:pPr marL="967216" lvl="1" indent="-457200">
              <a:buFont typeface="+mj-lt"/>
              <a:buAutoNum type="arabicPeriod"/>
            </a:pPr>
            <a:r>
              <a:rPr lang="en-US" dirty="0"/>
              <a:t>Prospecting</a:t>
            </a:r>
          </a:p>
          <a:p>
            <a:pPr marL="967216" lvl="1" indent="-457200">
              <a:buFont typeface="+mj-lt"/>
              <a:buAutoNum type="arabicPeriod"/>
            </a:pPr>
            <a:r>
              <a:rPr lang="en-US" dirty="0"/>
              <a:t>Remarketing</a:t>
            </a:r>
          </a:p>
          <a:p>
            <a:pPr marL="41821" indent="0">
              <a:buNone/>
            </a:pPr>
            <a:r>
              <a:rPr lang="en-US" dirty="0"/>
              <a:t>during the media campaign and groups them according to the years recorded (2015 to 2019).</a:t>
            </a:r>
          </a:p>
          <a:p>
            <a:r>
              <a:rPr lang="en-US" dirty="0"/>
              <a:t>So for both campaign types, the corresponding cost and year is generated as shown in the table above.</a:t>
            </a:r>
          </a:p>
          <a:p>
            <a:pPr marL="41821" indent="0">
              <a:buNone/>
            </a:pPr>
            <a:endParaRPr lang="en-US" dirty="0"/>
          </a:p>
        </p:txBody>
      </p:sp>
    </p:spTree>
    <p:extLst>
      <p:ext uri="{BB962C8B-B14F-4D97-AF65-F5344CB8AC3E}">
        <p14:creationId xmlns:p14="http://schemas.microsoft.com/office/powerpoint/2010/main" val="117883141"/>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tableEx ,slicer ,slicer. Please refer to the notes on this slide for details">
            <a:hlinkClick r:id="rId2"/>
            <a:extLst>
              <a:ext uri="{FF2B5EF4-FFF2-40B4-BE49-F238E27FC236}">
                <a16:creationId xmlns:a16="http://schemas.microsoft.com/office/drawing/2014/main" id="{3746C578-DB94-4A49-99FD-C9BBD7397544}"/>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2618656617"/>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7625BC-9B56-42B4-99B9-9858E063B570}"/>
              </a:ext>
            </a:extLst>
          </p:cNvPr>
          <p:cNvSpPr>
            <a:spLocks noGrp="1"/>
          </p:cNvSpPr>
          <p:nvPr>
            <p:ph idx="1"/>
          </p:nvPr>
        </p:nvSpPr>
        <p:spPr>
          <a:xfrm>
            <a:off x="993752" y="974362"/>
            <a:ext cx="11259716" cy="5981074"/>
          </a:xfrm>
        </p:spPr>
        <p:txBody>
          <a:bodyPr/>
          <a:lstStyle/>
          <a:p>
            <a:r>
              <a:rPr lang="en-US" dirty="0"/>
              <a:t>The slide above looks at each campaign type and their respective total impressions count in our data.</a:t>
            </a:r>
          </a:p>
          <a:p>
            <a:r>
              <a:rPr lang="en-US" dirty="0"/>
              <a:t>The table shows the total impressions count made of each campaign type;</a:t>
            </a:r>
          </a:p>
          <a:p>
            <a:pPr marL="983565" lvl="1" indent="-514350">
              <a:buFont typeface="+mj-lt"/>
              <a:buAutoNum type="arabicPeriod"/>
            </a:pPr>
            <a:r>
              <a:rPr lang="en-US" dirty="0"/>
              <a:t>Prospecting </a:t>
            </a:r>
          </a:p>
          <a:p>
            <a:pPr marL="983565" lvl="1" indent="-514350">
              <a:buFont typeface="+mj-lt"/>
              <a:buAutoNum type="arabicPeriod"/>
            </a:pPr>
            <a:r>
              <a:rPr lang="en-US" dirty="0"/>
              <a:t>Remarketing</a:t>
            </a:r>
          </a:p>
          <a:p>
            <a:pPr marL="41821" indent="0">
              <a:buNone/>
            </a:pPr>
            <a:r>
              <a:rPr lang="en-US" dirty="0"/>
              <a:t>in the media campaign and groups them according to the years recorded (2015 to 2019).</a:t>
            </a:r>
          </a:p>
          <a:p>
            <a:r>
              <a:rPr lang="en-US" dirty="0"/>
              <a:t>So for both campaign types, the corresponding total impressions count and the respective year is generated as shown in the table above.</a:t>
            </a:r>
          </a:p>
        </p:txBody>
      </p:sp>
    </p:spTree>
    <p:extLst>
      <p:ext uri="{BB962C8B-B14F-4D97-AF65-F5344CB8AC3E}">
        <p14:creationId xmlns:p14="http://schemas.microsoft.com/office/powerpoint/2010/main" val="3629898646"/>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0CC81-CBE8-4FCC-ABCB-A489CBF27038}"/>
              </a:ext>
            </a:extLst>
          </p:cNvPr>
          <p:cNvSpPr>
            <a:spLocks noGrp="1"/>
          </p:cNvSpPr>
          <p:nvPr>
            <p:ph type="title"/>
          </p:nvPr>
        </p:nvSpPr>
        <p:spPr>
          <a:xfrm>
            <a:off x="999542" y="280981"/>
            <a:ext cx="11259716" cy="928058"/>
          </a:xfrm>
        </p:spPr>
        <p:txBody>
          <a:bodyPr>
            <a:normAutofit/>
          </a:bodyPr>
          <a:lstStyle/>
          <a:p>
            <a:r>
              <a:rPr lang="en-US" sz="4600" b="1" dirty="0"/>
              <a:t>RECOMMENDATIONS</a:t>
            </a:r>
          </a:p>
        </p:txBody>
      </p:sp>
      <p:sp>
        <p:nvSpPr>
          <p:cNvPr id="3" name="Content Placeholder 2">
            <a:extLst>
              <a:ext uri="{FF2B5EF4-FFF2-40B4-BE49-F238E27FC236}">
                <a16:creationId xmlns:a16="http://schemas.microsoft.com/office/drawing/2014/main" id="{47FF4D9B-5BF0-4429-B494-D6A47A3DF523}"/>
              </a:ext>
            </a:extLst>
          </p:cNvPr>
          <p:cNvSpPr>
            <a:spLocks noGrp="1"/>
          </p:cNvSpPr>
          <p:nvPr>
            <p:ph idx="1"/>
          </p:nvPr>
        </p:nvSpPr>
        <p:spPr>
          <a:xfrm>
            <a:off x="239843" y="1209039"/>
            <a:ext cx="12801600" cy="6282380"/>
          </a:xfrm>
        </p:spPr>
        <p:txBody>
          <a:bodyPr>
            <a:normAutofit/>
          </a:bodyPr>
          <a:lstStyle/>
          <a:p>
            <a:pPr marL="41821" indent="0">
              <a:buNone/>
            </a:pPr>
            <a:r>
              <a:rPr lang="en-US" sz="2500" dirty="0"/>
              <a:t>Although much key trends and insights were gleaned from the available media data, more in-depth analysis could be done further to optimize future campaigns. Below are a number of recommendations:</a:t>
            </a:r>
          </a:p>
          <a:p>
            <a:pPr marL="556171" indent="-514350">
              <a:buAutoNum type="arabicPeriod"/>
            </a:pPr>
            <a:r>
              <a:rPr lang="en-US" sz="2500" dirty="0"/>
              <a:t>Proper names should be given to the campaigns to make the communication of analysis easy to stakeholders.</a:t>
            </a:r>
          </a:p>
          <a:p>
            <a:pPr marL="556171" indent="-514350">
              <a:buAutoNum type="arabicPeriod"/>
            </a:pPr>
            <a:r>
              <a:rPr lang="en-US" sz="2500" dirty="0"/>
              <a:t>Location of campaigns could be added to aid in more in-depth aggressions and analysis.</a:t>
            </a:r>
          </a:p>
          <a:p>
            <a:pPr marL="556171" indent="-514350">
              <a:buAutoNum type="arabicPeriod"/>
            </a:pPr>
            <a:r>
              <a:rPr lang="en-US" sz="2500" dirty="0"/>
              <a:t>Abbreviations should be avoided or full names should be provided to aid in more in-depth analysis.</a:t>
            </a:r>
          </a:p>
          <a:p>
            <a:pPr marL="556171" indent="-514350">
              <a:buAutoNum type="arabicPeriod"/>
            </a:pPr>
            <a:r>
              <a:rPr lang="en-US" sz="2500" dirty="0"/>
              <a:t>Currency associated with the cost of campaigns must be indicated to avoid ambiguity in cost analysis.</a:t>
            </a:r>
          </a:p>
        </p:txBody>
      </p:sp>
    </p:spTree>
    <p:extLst>
      <p:ext uri="{BB962C8B-B14F-4D97-AF65-F5344CB8AC3E}">
        <p14:creationId xmlns:p14="http://schemas.microsoft.com/office/powerpoint/2010/main" val="492062283"/>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0B21F-385A-43CD-9184-CF112F4100AF}"/>
              </a:ext>
            </a:extLst>
          </p:cNvPr>
          <p:cNvSpPr>
            <a:spLocks noGrp="1"/>
          </p:cNvSpPr>
          <p:nvPr>
            <p:ph type="title"/>
          </p:nvPr>
        </p:nvSpPr>
        <p:spPr>
          <a:xfrm>
            <a:off x="993752" y="310962"/>
            <a:ext cx="11259716" cy="898077"/>
          </a:xfrm>
        </p:spPr>
        <p:txBody>
          <a:bodyPr>
            <a:normAutofit/>
          </a:bodyPr>
          <a:lstStyle/>
          <a:p>
            <a:r>
              <a:rPr lang="en-US" sz="4600" b="1" dirty="0"/>
              <a:t>RECOMMENDATIONS CONTD.</a:t>
            </a:r>
          </a:p>
        </p:txBody>
      </p:sp>
      <p:sp>
        <p:nvSpPr>
          <p:cNvPr id="3" name="Content Placeholder 2">
            <a:extLst>
              <a:ext uri="{FF2B5EF4-FFF2-40B4-BE49-F238E27FC236}">
                <a16:creationId xmlns:a16="http://schemas.microsoft.com/office/drawing/2014/main" id="{78D657CD-A543-49D8-9B78-ED955736907B}"/>
              </a:ext>
            </a:extLst>
          </p:cNvPr>
          <p:cNvSpPr>
            <a:spLocks noGrp="1"/>
          </p:cNvSpPr>
          <p:nvPr>
            <p:ph idx="1"/>
          </p:nvPr>
        </p:nvSpPr>
        <p:spPr>
          <a:xfrm>
            <a:off x="449705" y="1379096"/>
            <a:ext cx="11803763" cy="5184266"/>
          </a:xfrm>
        </p:spPr>
        <p:txBody>
          <a:bodyPr>
            <a:normAutofit fontScale="92500" lnSpcReduction="10000"/>
          </a:bodyPr>
          <a:lstStyle/>
          <a:p>
            <a:pPr marL="41821" indent="0">
              <a:buNone/>
            </a:pPr>
            <a:r>
              <a:rPr lang="en-US" dirty="0"/>
              <a:t>Apart from the two recorded campaign types (prospecting and remarketing). I suggest the utilization of other campaign types like;</a:t>
            </a:r>
          </a:p>
          <a:p>
            <a:pPr marL="556171" indent="-514350">
              <a:buFont typeface="+mj-lt"/>
              <a:buAutoNum type="arabicPeriod"/>
            </a:pPr>
            <a:r>
              <a:rPr lang="en-US" b="1" dirty="0"/>
              <a:t>Brand Awareness</a:t>
            </a:r>
            <a:r>
              <a:rPr lang="en-US" dirty="0"/>
              <a:t>: These campaigns focus on creating visibility and familiarity for the brands among a target audience.</a:t>
            </a:r>
          </a:p>
          <a:p>
            <a:pPr marL="556171" indent="-514350">
              <a:buFont typeface="+mj-lt"/>
              <a:buAutoNum type="arabicPeriod"/>
            </a:pPr>
            <a:r>
              <a:rPr lang="en-US" b="1" dirty="0"/>
              <a:t>User-Generated Content (UGC) Campaigns</a:t>
            </a:r>
            <a:r>
              <a:rPr lang="en-US" dirty="0"/>
              <a:t>: This encourages customers to create and share content related to a brand or its products. These campaigns leverage user-generated content, such as reviews, testimonials, or social media posts, to amplify brand reach and authenticity.</a:t>
            </a:r>
          </a:p>
          <a:p>
            <a:pPr marL="556171" indent="-514350">
              <a:buFont typeface="+mj-lt"/>
              <a:buAutoNum type="arabicPeriod"/>
            </a:pPr>
            <a:r>
              <a:rPr lang="en-US" b="1" dirty="0"/>
              <a:t>Seasonal or Holiday Campaigns</a:t>
            </a:r>
            <a:r>
              <a:rPr lang="en-US" dirty="0"/>
              <a:t>: These are timed around specific seasons or holidays, these campaigns leverage the festive spirit to engage with the audience. These often incorporate relevant themes, offers, or promotions that align with the occasion.</a:t>
            </a:r>
          </a:p>
          <a:p>
            <a:pPr marL="41821" indent="0">
              <a:buNone/>
            </a:pPr>
            <a:endParaRPr lang="en-US" dirty="0"/>
          </a:p>
          <a:p>
            <a:pPr marL="41821" indent="0">
              <a:buNone/>
            </a:pPr>
            <a:endParaRPr lang="en-US" sz="1800" dirty="0"/>
          </a:p>
          <a:p>
            <a:pPr marL="556171" indent="-514350">
              <a:buFont typeface="+mj-lt"/>
              <a:buAutoNum type="alphaLcPeriod"/>
            </a:pPr>
            <a:endParaRPr lang="en-US" dirty="0"/>
          </a:p>
        </p:txBody>
      </p:sp>
    </p:spTree>
    <p:extLst>
      <p:ext uri="{BB962C8B-B14F-4D97-AF65-F5344CB8AC3E}">
        <p14:creationId xmlns:p14="http://schemas.microsoft.com/office/powerpoint/2010/main" val="1264627923"/>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0B21F-385A-43CD-9184-CF112F4100AF}"/>
              </a:ext>
            </a:extLst>
          </p:cNvPr>
          <p:cNvSpPr>
            <a:spLocks noGrp="1"/>
          </p:cNvSpPr>
          <p:nvPr>
            <p:ph type="title"/>
          </p:nvPr>
        </p:nvSpPr>
        <p:spPr>
          <a:xfrm>
            <a:off x="993752" y="310962"/>
            <a:ext cx="11259716" cy="898077"/>
          </a:xfrm>
        </p:spPr>
        <p:txBody>
          <a:bodyPr>
            <a:normAutofit/>
          </a:bodyPr>
          <a:lstStyle/>
          <a:p>
            <a:r>
              <a:rPr lang="en-US" sz="4600" b="1" dirty="0"/>
              <a:t>RECOMMENDATIONS CONTD.</a:t>
            </a:r>
          </a:p>
        </p:txBody>
      </p:sp>
      <p:sp>
        <p:nvSpPr>
          <p:cNvPr id="3" name="Content Placeholder 2">
            <a:extLst>
              <a:ext uri="{FF2B5EF4-FFF2-40B4-BE49-F238E27FC236}">
                <a16:creationId xmlns:a16="http://schemas.microsoft.com/office/drawing/2014/main" id="{78D657CD-A543-49D8-9B78-ED955736907B}"/>
              </a:ext>
            </a:extLst>
          </p:cNvPr>
          <p:cNvSpPr>
            <a:spLocks noGrp="1"/>
          </p:cNvSpPr>
          <p:nvPr>
            <p:ph idx="1"/>
          </p:nvPr>
        </p:nvSpPr>
        <p:spPr>
          <a:xfrm>
            <a:off x="449705" y="1379095"/>
            <a:ext cx="11803763" cy="5621311"/>
          </a:xfrm>
        </p:spPr>
        <p:txBody>
          <a:bodyPr>
            <a:normAutofit fontScale="92500"/>
          </a:bodyPr>
          <a:lstStyle/>
          <a:p>
            <a:pPr marL="41821" indent="0">
              <a:buNone/>
            </a:pPr>
            <a:r>
              <a:rPr lang="en-US" dirty="0"/>
              <a:t>Apart from display advertising, Facebook, Product Listing Ads (PLAs), and Pay-Per-Click (PPC) campaigns, there are several other channels that the media campaign can utilize. Here are a few examples:</a:t>
            </a:r>
          </a:p>
          <a:p>
            <a:pPr marL="556171" indent="-514350">
              <a:buFont typeface="+mj-lt"/>
              <a:buAutoNum type="arabicPeriod"/>
            </a:pPr>
            <a:r>
              <a:rPr lang="en-US" b="1" dirty="0"/>
              <a:t>Social Media Advertising</a:t>
            </a:r>
            <a:r>
              <a:rPr lang="en-US" dirty="0"/>
              <a:t>: In addition to Facebook, we can consider utilizing other social media platforms like Instagram, Twitter, LinkedIn, or Pinterest depending on your target audience and campaign objectives.</a:t>
            </a:r>
          </a:p>
          <a:p>
            <a:pPr marL="556171" indent="-514350">
              <a:buFont typeface="+mj-lt"/>
              <a:buAutoNum type="arabicPeriod"/>
            </a:pPr>
            <a:r>
              <a:rPr lang="en-US" b="1" dirty="0"/>
              <a:t>Influencer Marketing</a:t>
            </a:r>
            <a:r>
              <a:rPr lang="en-US" dirty="0"/>
              <a:t>: Collaborate with relevant influencers or content creators in a specific industry to promote a brand or products. Influencer marketing can help reach a specific niche audience and build trust through authentic endorsements.</a:t>
            </a:r>
          </a:p>
          <a:p>
            <a:pPr marL="556171" indent="-514350">
              <a:buFont typeface="+mj-lt"/>
              <a:buAutoNum type="arabicPeriod"/>
            </a:pPr>
            <a:r>
              <a:rPr lang="en-US" b="1" dirty="0"/>
              <a:t>Affiliate Marketing</a:t>
            </a:r>
            <a:r>
              <a:rPr lang="en-US" dirty="0"/>
              <a:t>: Partnering with affiliate networks or individual affiliates who promote brands, products or services on their websites or social media channels. This performance-based marketing model can drive traffic and sales</a:t>
            </a:r>
          </a:p>
          <a:p>
            <a:pPr marL="41821" indent="0">
              <a:buNone/>
            </a:pPr>
            <a:endParaRPr lang="en-US" sz="1800" dirty="0"/>
          </a:p>
          <a:p>
            <a:pPr marL="556171" indent="-514350">
              <a:buFont typeface="+mj-lt"/>
              <a:buAutoNum type="alphaLcPeriod"/>
            </a:pPr>
            <a:endParaRPr lang="en-US" dirty="0"/>
          </a:p>
        </p:txBody>
      </p:sp>
    </p:spTree>
    <p:extLst>
      <p:ext uri="{BB962C8B-B14F-4D97-AF65-F5344CB8AC3E}">
        <p14:creationId xmlns:p14="http://schemas.microsoft.com/office/powerpoint/2010/main" val="3839080614"/>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B9513-2ED0-4790-85A0-55018AAD9755}"/>
              </a:ext>
            </a:extLst>
          </p:cNvPr>
          <p:cNvSpPr>
            <a:spLocks noGrp="1"/>
          </p:cNvSpPr>
          <p:nvPr>
            <p:ph type="title"/>
          </p:nvPr>
        </p:nvSpPr>
        <p:spPr>
          <a:xfrm>
            <a:off x="993752" y="690880"/>
            <a:ext cx="11259716" cy="688215"/>
          </a:xfrm>
        </p:spPr>
        <p:txBody>
          <a:bodyPr>
            <a:noAutofit/>
          </a:bodyPr>
          <a:lstStyle/>
          <a:p>
            <a:r>
              <a:rPr lang="en-US" sz="4600" b="1" dirty="0"/>
              <a:t>CONCLUSION</a:t>
            </a:r>
          </a:p>
        </p:txBody>
      </p:sp>
      <p:sp>
        <p:nvSpPr>
          <p:cNvPr id="3" name="Content Placeholder 2">
            <a:extLst>
              <a:ext uri="{FF2B5EF4-FFF2-40B4-BE49-F238E27FC236}">
                <a16:creationId xmlns:a16="http://schemas.microsoft.com/office/drawing/2014/main" id="{5329B79A-DEA9-40B5-9156-2B367D386B12}"/>
              </a:ext>
            </a:extLst>
          </p:cNvPr>
          <p:cNvSpPr>
            <a:spLocks noGrp="1"/>
          </p:cNvSpPr>
          <p:nvPr>
            <p:ph idx="1"/>
          </p:nvPr>
        </p:nvSpPr>
        <p:spPr>
          <a:xfrm>
            <a:off x="356461" y="1484026"/>
            <a:ext cx="12522631" cy="5891135"/>
          </a:xfrm>
        </p:spPr>
        <p:txBody>
          <a:bodyPr/>
          <a:lstStyle/>
          <a:p>
            <a:pPr marL="41821" indent="0">
              <a:buNone/>
            </a:pPr>
            <a:r>
              <a:rPr lang="en-US" dirty="0"/>
              <a:t>In concluding, this data validation and analysis for our client’s media campaign has provided valuable insights and ensured the accuracy and reliability of campaign related data. We have examined the performance of our campaigns from 2015 to 2019 and gained key takeaways that will shape future media campaign strategies.</a:t>
            </a:r>
          </a:p>
          <a:p>
            <a:pPr marL="41821" indent="0">
              <a:buNone/>
            </a:pPr>
            <a:r>
              <a:rPr lang="en-US" dirty="0"/>
              <a:t>Through the validation process, we have reaffirmed the importance of data-driven decision-making in optimizing media campaigns. The analysis has allowed us to identify trends, patterns, and actionable recommendations that will drive improvements in targeting, ad placement, content optimization, and budget allocation.</a:t>
            </a:r>
          </a:p>
          <a:p>
            <a:pPr marL="41821" indent="0">
              <a:buNone/>
            </a:pPr>
            <a:endParaRPr lang="en-US" dirty="0"/>
          </a:p>
          <a:p>
            <a:pPr marL="41821" indent="0" algn="ctr">
              <a:buNone/>
            </a:pPr>
            <a:r>
              <a:rPr lang="en-US" sz="3600" b="1" dirty="0"/>
              <a:t>***THANK YOU***</a:t>
            </a:r>
          </a:p>
        </p:txBody>
      </p:sp>
    </p:spTree>
    <p:extLst>
      <p:ext uri="{BB962C8B-B14F-4D97-AF65-F5344CB8AC3E}">
        <p14:creationId xmlns:p14="http://schemas.microsoft.com/office/powerpoint/2010/main" val="321091851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2BFCD-F9C5-4538-9D43-CA485A7DD1F9}"/>
              </a:ext>
            </a:extLst>
          </p:cNvPr>
          <p:cNvSpPr>
            <a:spLocks noGrp="1"/>
          </p:cNvSpPr>
          <p:nvPr>
            <p:ph type="title"/>
          </p:nvPr>
        </p:nvSpPr>
        <p:spPr>
          <a:xfrm>
            <a:off x="792306" y="292874"/>
            <a:ext cx="11734264" cy="811033"/>
          </a:xfrm>
        </p:spPr>
        <p:txBody>
          <a:bodyPr>
            <a:normAutofit/>
          </a:bodyPr>
          <a:lstStyle/>
          <a:p>
            <a:r>
              <a:rPr lang="en-US" sz="4000" b="1" dirty="0"/>
              <a:t>DATA VALIDATION PROCESS</a:t>
            </a:r>
          </a:p>
        </p:txBody>
      </p:sp>
      <p:sp>
        <p:nvSpPr>
          <p:cNvPr id="3" name="Content Placeholder 2">
            <a:extLst>
              <a:ext uri="{FF2B5EF4-FFF2-40B4-BE49-F238E27FC236}">
                <a16:creationId xmlns:a16="http://schemas.microsoft.com/office/drawing/2014/main" id="{3C4E808E-CC0D-4A48-AF53-12532DDC9E63}"/>
              </a:ext>
            </a:extLst>
          </p:cNvPr>
          <p:cNvSpPr>
            <a:spLocks noGrp="1"/>
          </p:cNvSpPr>
          <p:nvPr>
            <p:ph idx="1"/>
          </p:nvPr>
        </p:nvSpPr>
        <p:spPr>
          <a:xfrm>
            <a:off x="108488" y="1336704"/>
            <a:ext cx="13034076" cy="6247958"/>
          </a:xfrm>
        </p:spPr>
        <p:txBody>
          <a:bodyPr>
            <a:normAutofit/>
          </a:bodyPr>
          <a:lstStyle/>
          <a:p>
            <a:pPr marL="41821" indent="0" algn="ctr">
              <a:buNone/>
            </a:pPr>
            <a:r>
              <a:rPr lang="en-US" sz="2500" b="1" u="sng" dirty="0"/>
              <a:t>Data Merging Process</a:t>
            </a:r>
          </a:p>
          <a:p>
            <a:r>
              <a:rPr lang="en-US" sz="2500" dirty="0"/>
              <a:t>Data for the validation process were stored in two excel sheets.</a:t>
            </a:r>
          </a:p>
          <a:p>
            <a:r>
              <a:rPr lang="en-US" sz="2500" dirty="0"/>
              <a:t>Raw data – Contained information on campaign date, campaign names, cost and impressions.</a:t>
            </a:r>
          </a:p>
          <a:p>
            <a:r>
              <a:rPr lang="en-US" sz="2500" dirty="0"/>
              <a:t>Campaign lookup – Contained information on campaign names, channel, brand type and campaign type.</a:t>
            </a:r>
          </a:p>
          <a:p>
            <a:r>
              <a:rPr lang="en-US" sz="2500" dirty="0"/>
              <a:t>Both tables were merged using the campaign column which is found in both tables.</a:t>
            </a:r>
          </a:p>
          <a:p>
            <a:r>
              <a:rPr lang="en-US" sz="2500" dirty="0"/>
              <a:t>Each campaign information in the raw data sheet was matched to its respective channel, brand type and campaign type from the campaign lookup sheet.</a:t>
            </a:r>
          </a:p>
          <a:p>
            <a:r>
              <a:rPr lang="en-US" sz="2500" dirty="0"/>
              <a:t>The information from both were merged into a new data sheet.</a:t>
            </a:r>
          </a:p>
        </p:txBody>
      </p:sp>
    </p:spTree>
    <p:extLst>
      <p:ext uri="{BB962C8B-B14F-4D97-AF65-F5344CB8AC3E}">
        <p14:creationId xmlns:p14="http://schemas.microsoft.com/office/powerpoint/2010/main" val="163687792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01BD9-FA57-4FC4-8005-E155945E09D1}"/>
              </a:ext>
            </a:extLst>
          </p:cNvPr>
          <p:cNvSpPr>
            <a:spLocks noGrp="1"/>
          </p:cNvSpPr>
          <p:nvPr>
            <p:ph type="title"/>
          </p:nvPr>
        </p:nvSpPr>
        <p:spPr>
          <a:xfrm>
            <a:off x="762269" y="232798"/>
            <a:ext cx="11734264" cy="991263"/>
          </a:xfrm>
        </p:spPr>
        <p:txBody>
          <a:bodyPr>
            <a:normAutofit/>
          </a:bodyPr>
          <a:lstStyle/>
          <a:p>
            <a:r>
              <a:rPr lang="en-US" sz="4534" b="1" dirty="0">
                <a:effectLst/>
              </a:rPr>
              <a:t>DATA VALIDATION PROCESS</a:t>
            </a:r>
            <a:endParaRPr lang="en-US" sz="4534" dirty="0">
              <a:effectLst/>
            </a:endParaRPr>
          </a:p>
        </p:txBody>
      </p:sp>
      <p:sp>
        <p:nvSpPr>
          <p:cNvPr id="3" name="Content Placeholder 2">
            <a:extLst>
              <a:ext uri="{FF2B5EF4-FFF2-40B4-BE49-F238E27FC236}">
                <a16:creationId xmlns:a16="http://schemas.microsoft.com/office/drawing/2014/main" id="{0AB1CA45-2B5E-4201-AA69-421D8A73734E}"/>
              </a:ext>
            </a:extLst>
          </p:cNvPr>
          <p:cNvSpPr>
            <a:spLocks noGrp="1"/>
          </p:cNvSpPr>
          <p:nvPr>
            <p:ph idx="1"/>
          </p:nvPr>
        </p:nvSpPr>
        <p:spPr>
          <a:xfrm>
            <a:off x="66041" y="1224061"/>
            <a:ext cx="13096682" cy="6315541"/>
          </a:xfrm>
        </p:spPr>
        <p:txBody>
          <a:bodyPr>
            <a:normAutofit fontScale="92500" lnSpcReduction="10000"/>
          </a:bodyPr>
          <a:lstStyle/>
          <a:p>
            <a:pPr marL="41821" indent="0" algn="ctr">
              <a:buNone/>
            </a:pPr>
            <a:r>
              <a:rPr lang="en-US" b="1" u="sng" dirty="0"/>
              <a:t>Data Cleaning &amp; Transformation</a:t>
            </a:r>
          </a:p>
          <a:p>
            <a:r>
              <a:rPr lang="en-US" dirty="0">
                <a:effectLst/>
              </a:rPr>
              <a:t>Removed the dates attached to 22 campaign names in the campaign coulmn.</a:t>
            </a:r>
          </a:p>
          <a:p>
            <a:r>
              <a:rPr lang="en-US" dirty="0">
                <a:effectLst/>
              </a:rPr>
              <a:t>Removed 778 Facebook and Instagram related posts in the campaign column.</a:t>
            </a:r>
          </a:p>
          <a:p>
            <a:r>
              <a:rPr lang="en-US" dirty="0">
                <a:effectLst/>
              </a:rPr>
              <a:t>Removed all data related to Facebook page likes.</a:t>
            </a:r>
          </a:p>
          <a:p>
            <a:r>
              <a:rPr lang="en-US" dirty="0">
                <a:effectLst/>
              </a:rPr>
              <a:t>Removed all data related Facebook post engagement likes.</a:t>
            </a:r>
          </a:p>
          <a:p>
            <a:r>
              <a:rPr lang="en-US" dirty="0">
                <a:effectLst/>
              </a:rPr>
              <a:t>Replaced all spaces in campaign names with underscores, colons with pipe symbol, and removed square brackets and parenthesis.</a:t>
            </a:r>
          </a:p>
          <a:p>
            <a:r>
              <a:rPr lang="en-US" dirty="0">
                <a:effectLst/>
              </a:rPr>
              <a:t>Corrected spelling in campaign names to ensure uniformity.</a:t>
            </a:r>
          </a:p>
          <a:p>
            <a:r>
              <a:rPr lang="en-US" dirty="0">
                <a:effectLst/>
              </a:rPr>
              <a:t>Extracted the week, month and year information from the date column and stored each in separate columns.</a:t>
            </a:r>
          </a:p>
          <a:p>
            <a:r>
              <a:rPr lang="en-US" dirty="0">
                <a:effectLst/>
              </a:rPr>
              <a:t>Removed all campaign information that had both cost and impressions recorded as 0.</a:t>
            </a:r>
          </a:p>
          <a:p>
            <a:r>
              <a:rPr lang="en-US" dirty="0">
                <a:effectLst/>
              </a:rPr>
              <a:t>Rounded up all decimal point impression values to the nearest whole number.</a:t>
            </a:r>
          </a:p>
        </p:txBody>
      </p:sp>
    </p:spTree>
    <p:extLst>
      <p:ext uri="{BB962C8B-B14F-4D97-AF65-F5344CB8AC3E}">
        <p14:creationId xmlns:p14="http://schemas.microsoft.com/office/powerpoint/2010/main" val="225894682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BEAE3-803C-4788-85AB-8D5178A825BC}"/>
              </a:ext>
            </a:extLst>
          </p:cNvPr>
          <p:cNvSpPr>
            <a:spLocks noGrp="1"/>
          </p:cNvSpPr>
          <p:nvPr>
            <p:ph type="title"/>
          </p:nvPr>
        </p:nvSpPr>
        <p:spPr>
          <a:xfrm>
            <a:off x="762269" y="1607048"/>
            <a:ext cx="11734264" cy="3709725"/>
          </a:xfrm>
        </p:spPr>
        <p:txBody>
          <a:bodyPr>
            <a:normAutofit/>
          </a:bodyPr>
          <a:lstStyle/>
          <a:p>
            <a:r>
              <a:rPr lang="en-US" sz="6000" b="1" dirty="0"/>
              <a:t>DATA ANALYSIS &amp; KEY FINDINGS</a:t>
            </a:r>
          </a:p>
        </p:txBody>
      </p:sp>
    </p:spTree>
    <p:extLst>
      <p:ext uri="{BB962C8B-B14F-4D97-AF65-F5344CB8AC3E}">
        <p14:creationId xmlns:p14="http://schemas.microsoft.com/office/powerpoint/2010/main" val="249044190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title="This slide contains the following visuals: card ,card ,card ,TOP 20 CAMPAIGNS BY COST ,slicer ,slicer ,slicer ,textbox. Please refer to the notes on this slide for details">
            <a:hlinkClick r:id="rId2"/>
            <a:extLst>
              <a:ext uri="{FF2B5EF4-FFF2-40B4-BE49-F238E27FC236}">
                <a16:creationId xmlns:a16="http://schemas.microsoft.com/office/drawing/2014/main" id="{C887DF53-6F9D-43D6-BD66-A707C66728E1}"/>
              </a:ext>
            </a:extLst>
          </p:cNvPr>
          <p:cNvPicPr>
            <a:picLocks noChangeAspect="1"/>
          </p:cNvPicPr>
          <p:nvPr/>
        </p:nvPicPr>
        <p:blipFill>
          <a:blip r:embed="rId3"/>
          <a:stretch>
            <a:fillRect/>
          </a:stretch>
        </p:blipFill>
        <p:spPr>
          <a:xfrm>
            <a:off x="0" y="0"/>
            <a:ext cx="13258800" cy="7772400"/>
          </a:xfrm>
          <a:prstGeom prst="rect">
            <a:avLst/>
          </a:prstGeom>
          <a:noFill/>
        </p:spPr>
      </p:pic>
    </p:spTree>
    <p:extLst>
      <p:ext uri="{BB962C8B-B14F-4D97-AF65-F5344CB8AC3E}">
        <p14:creationId xmlns:p14="http://schemas.microsoft.com/office/powerpoint/2010/main" val="38439961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14A1EB-40C1-EB9F-67A4-25966ACCB4A4}"/>
              </a:ext>
            </a:extLst>
          </p:cNvPr>
          <p:cNvSpPr>
            <a:spLocks noGrp="1"/>
          </p:cNvSpPr>
          <p:nvPr>
            <p:ph idx="1"/>
          </p:nvPr>
        </p:nvSpPr>
        <p:spPr>
          <a:xfrm>
            <a:off x="666427" y="743919"/>
            <a:ext cx="11871702" cy="6617776"/>
          </a:xfrm>
        </p:spPr>
        <p:txBody>
          <a:bodyPr>
            <a:normAutofit/>
          </a:bodyPr>
          <a:lstStyle/>
          <a:p>
            <a:r>
              <a:rPr lang="en-US" sz="2500" dirty="0"/>
              <a:t>Total cost of all media campaigns from 2015 to 2019 stood at approximately </a:t>
            </a:r>
            <a:r>
              <a:rPr lang="en-US" sz="2500" b="1" dirty="0"/>
              <a:t>11,310,000.00</a:t>
            </a:r>
            <a:r>
              <a:rPr lang="en-US" sz="2500" dirty="0"/>
              <a:t> </a:t>
            </a:r>
            <a:r>
              <a:rPr lang="en-US" sz="2500" b="1" dirty="0"/>
              <a:t>(11.31 million).</a:t>
            </a:r>
          </a:p>
          <a:p>
            <a:r>
              <a:rPr lang="en-US" sz="2500" dirty="0"/>
              <a:t>The average cost of all media campaigns stood at approximately </a:t>
            </a:r>
            <a:r>
              <a:rPr lang="en-US" sz="2500" b="1" dirty="0"/>
              <a:t>151,910.00</a:t>
            </a:r>
            <a:r>
              <a:rPr lang="en-US" sz="2500" dirty="0"/>
              <a:t> </a:t>
            </a:r>
            <a:r>
              <a:rPr lang="en-US" sz="2500" b="1" dirty="0"/>
              <a:t>(151.91 thousand).</a:t>
            </a:r>
          </a:p>
          <a:p>
            <a:r>
              <a:rPr lang="en-US" sz="2500" dirty="0"/>
              <a:t>Total impressions for all media campaigns for the given period was approximately </a:t>
            </a:r>
            <a:r>
              <a:rPr lang="en-US" sz="2500" b="1" dirty="0"/>
              <a:t>798,240,000 (798.24 million)</a:t>
            </a:r>
            <a:r>
              <a:rPr lang="en-US" sz="2500" dirty="0"/>
              <a:t>.</a:t>
            </a:r>
          </a:p>
          <a:p>
            <a:r>
              <a:rPr lang="en-US" sz="2500" dirty="0"/>
              <a:t>For the top 20 media campaigns from 2015 to 2019;</a:t>
            </a:r>
          </a:p>
          <a:p>
            <a:pPr marL="967216" lvl="1" indent="-457200">
              <a:buFont typeface="+mj-lt"/>
              <a:buAutoNum type="arabicPeriod"/>
            </a:pPr>
            <a:r>
              <a:rPr lang="en-US" sz="2500" dirty="0"/>
              <a:t>The campaign ‘</a:t>
            </a:r>
            <a:r>
              <a:rPr lang="en-US" sz="2500" b="1" dirty="0"/>
              <a:t>B |U K | Exact</a:t>
            </a:r>
            <a:r>
              <a:rPr lang="en-US" sz="2500" dirty="0"/>
              <a:t>’ had the highest cost with a total of </a:t>
            </a:r>
            <a:r>
              <a:rPr lang="en-US" sz="2500" b="1" dirty="0"/>
              <a:t>885,917.00</a:t>
            </a:r>
            <a:r>
              <a:rPr lang="en-US" sz="2500" dirty="0"/>
              <a:t>.</a:t>
            </a:r>
          </a:p>
          <a:p>
            <a:pPr marL="967216" lvl="1" indent="-457200">
              <a:buFont typeface="+mj-lt"/>
              <a:buAutoNum type="arabicPeriod"/>
            </a:pPr>
            <a:r>
              <a:rPr lang="en-US" sz="2500" dirty="0"/>
              <a:t>The campaign ‘</a:t>
            </a:r>
            <a:r>
              <a:rPr lang="en-US" sz="2500" b="1" dirty="0"/>
              <a:t>LT | UK | Dis_Rem | FLA</a:t>
            </a:r>
            <a:r>
              <a:rPr lang="en-US" sz="2500" dirty="0"/>
              <a:t>’</a:t>
            </a:r>
            <a:r>
              <a:rPr lang="en-US" sz="2500" b="1" dirty="0"/>
              <a:t> </a:t>
            </a:r>
            <a:r>
              <a:rPr lang="en-US" sz="2500" dirty="0"/>
              <a:t>had the lowest cost among the top 20 campaigns for the stated period with a total of </a:t>
            </a:r>
            <a:r>
              <a:rPr lang="en-US" sz="2500" b="1" dirty="0"/>
              <a:t>142,474.87</a:t>
            </a:r>
            <a:r>
              <a:rPr lang="en-US" sz="2500" dirty="0"/>
              <a:t>.</a:t>
            </a:r>
          </a:p>
        </p:txBody>
      </p:sp>
    </p:spTree>
    <p:extLst>
      <p:ext uri="{BB962C8B-B14F-4D97-AF65-F5344CB8AC3E}">
        <p14:creationId xmlns:p14="http://schemas.microsoft.com/office/powerpoint/2010/main" val="4147606472"/>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{5520D12E-9FAB-4391-86EB-F987A81F666B}tf11665031_win32</Template>
  <TotalTime>603</TotalTime>
  <Words>2590</Words>
  <Application>Microsoft Office PowerPoint</Application>
  <PresentationFormat>Custom</PresentationFormat>
  <Paragraphs>328</Paragraphs>
  <Slides>46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 Nova</vt:lpstr>
      <vt:lpstr>Arial Nova Light</vt:lpstr>
      <vt:lpstr>Söhne</vt:lpstr>
      <vt:lpstr>Wingdings 2</vt:lpstr>
      <vt:lpstr>SlateVTI</vt:lpstr>
      <vt:lpstr>MEDIA CAMPAIGN DATA VALIDATION &amp; ANALYSIS</vt:lpstr>
      <vt:lpstr>INTRODUCTION </vt:lpstr>
      <vt:lpstr>OBJECTIVE</vt:lpstr>
      <vt:lpstr>DATA SOURCE</vt:lpstr>
      <vt:lpstr>DATA VALIDATION PROCESS</vt:lpstr>
      <vt:lpstr>DATA VALIDATION PROCESS</vt:lpstr>
      <vt:lpstr>DATA ANALYSIS &amp; KEY FINDINGS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RECOMMENDATIONS</vt:lpstr>
      <vt:lpstr>RECOMMENDATIONS CONTD.</vt:lpstr>
      <vt:lpstr>RECOMMENDATIONS CONTD.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VALIDATION ANALYSIS</dc:title>
  <dc:creator>Gameli Kofi Davor</dc:creator>
  <cp:lastModifiedBy>Jerome Davor</cp:lastModifiedBy>
  <cp:revision>28</cp:revision>
  <dcterms:created xsi:type="dcterms:W3CDTF">2023-07-03T04:15:37Z</dcterms:created>
  <dcterms:modified xsi:type="dcterms:W3CDTF">2023-08-04T19:19:52Z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